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3" r:id="rId1"/>
  </p:sldMasterIdLst>
  <p:notesMasterIdLst>
    <p:notesMasterId r:id="rId19"/>
  </p:notesMasterIdLst>
  <p:sldIdLst>
    <p:sldId id="301" r:id="rId2"/>
    <p:sldId id="258" r:id="rId3"/>
    <p:sldId id="259" r:id="rId4"/>
    <p:sldId id="261" r:id="rId5"/>
    <p:sldId id="278" r:id="rId6"/>
    <p:sldId id="279" r:id="rId7"/>
    <p:sldId id="304" r:id="rId8"/>
    <p:sldId id="262" r:id="rId9"/>
    <p:sldId id="264" r:id="rId10"/>
    <p:sldId id="280" r:id="rId11"/>
    <p:sldId id="265" r:id="rId12"/>
    <p:sldId id="305" r:id="rId13"/>
    <p:sldId id="285" r:id="rId14"/>
    <p:sldId id="307" r:id="rId15"/>
    <p:sldId id="306" r:id="rId16"/>
    <p:sldId id="273" r:id="rId17"/>
    <p:sldId id="303" r:id="rId18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zenko" initials="T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C0BCBC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101" autoAdjust="0"/>
  </p:normalViewPr>
  <p:slideViewPr>
    <p:cSldViewPr>
      <p:cViewPr varScale="1">
        <p:scale>
          <a:sx n="106" d="100"/>
          <a:sy n="106" d="100"/>
        </p:scale>
        <p:origin x="14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09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85100-74BF-4A22-B20A-58E84968B4DC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1C287-152E-4139-8D25-2DB8058613A3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1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1C287-152E-4139-8D25-2DB8058613A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8EC23-E54B-46FF-9069-8BC33CAF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9C2FC2-94FE-4CCA-AB59-E01A9A73C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ADD14C-D2F0-414C-88B8-DEF6779D0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0D0-06EF-49D7-99DB-BF4B200973EE}" type="datetimeFigureOut">
              <a:rPr lang="x-none" smtClean="0"/>
              <a:t>26.09.2025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275D20-B883-4DD9-9301-5B4A593D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CDE57-D0F3-46B8-9A41-E2FB938D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16346-B3E8-4D60-8070-A5C92CE32FC3}" type="slidenum">
              <a:rPr lang="x-none" smtClean="0"/>
              <a:t>‹№›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98538167"/>
      </p:ext>
    </p:extLst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D1005-2784-48B9-A548-F777D307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FA2162-8B77-459B-ADF3-E032CF2EB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BAEC66-EC4F-4100-AFC7-04061D74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A7DC57-0BB2-47D9-B2D2-962CD1DC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C0856B-0C78-4DA1-8018-5539CB16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218666"/>
      </p:ext>
    </p:extLst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B35BC2-CB19-42D6-84FD-B5E2CFBE9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48B622-7054-4278-839C-4D4E1AB05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620A48-973D-4652-AAAA-079A426E1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4F236-F9BF-4462-A3C6-36568C811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5E4B4A-F875-403C-A240-E3300C91A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789617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BDAAD-1086-4F41-BF5E-69401ED4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9321E0-9CD3-420D-8346-51FC78A9E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175644-E3D7-4FEB-BE75-C49ED2663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9C7CA-D30A-41E7-8962-D477852F8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0D06CF-B71F-48F8-925C-D52FAB4A3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7199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12DD2-F3A9-44C5-B019-3ECBA23DD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9357DE-F324-4560-A70A-D3A102DA2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155539-ECE2-4337-9BFB-A97873D2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581F82-3383-4BEB-9733-DCB58BF9B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429E6-A21E-4BA6-8782-77E6AFC3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017809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CE7CC-DD86-4D0A-A21C-7269619F0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50801-A7A9-4AF6-9816-11E64D60AC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C0C07F-72C7-48AF-85A1-0FB988E22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FCCEB6-E5EA-44CF-AE3F-F952592AA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F3425C-1A9A-4EE1-BB9E-3D9192BBA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524598-4741-4D67-9055-366690EFC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559452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E98FA-6D9C-463E-8438-F4B8F4C03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96C669-F97A-4181-A9C4-C98F3CB2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DC1084-3BA2-4665-9C61-596FE382E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3F8000-0A69-433E-9F3C-D97859C14A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4EEC10-6953-4E57-A3F6-DF418DA0C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76EDE78-DBE9-48D9-857D-DDCCBE0B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2EFC63B-16EB-4851-BC74-99A4E3AB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707A18-4DD0-4D36-ACDA-43F526944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440190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05740-E45D-47F6-91DD-9B54F18D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884844-F9E4-4D2F-84BC-2EC9151CD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5C2C62-E2AB-4222-A2F8-6219A540B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14F3AA-0418-43C8-A89F-591804E2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993648"/>
      </p:ext>
    </p:extLst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B441FB1-0B51-44D3-AA07-CD75576D1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4EA3C0-AFBE-4A51-99AB-C55BF42C0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ECD083-CF95-4538-A82D-378D9248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819987"/>
      </p:ext>
    </p:extLst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03722-93A8-4125-8896-B2151A5B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19489-5C45-4AD5-A0C2-C30F8812F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9B1F64F-F076-4DEA-A961-36FFB9518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0B8C3C-860F-4902-A18C-D47498EE3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1D81FC-4AF3-4DD6-BF3A-55A38D03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C99037-8E4F-4251-B236-AEC52FA4E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875037"/>
      </p:ext>
    </p:extLst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0D40F-1AA1-4D14-B603-3087FD07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6A5230D-070D-4CA6-AF10-EA0B6D5DF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6C131D-D23E-42FB-A96E-298762C3B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EADE2A-F6AA-45A0-9DEC-B7B3D2A9D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389022-41C4-451E-B3E1-01429280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0A5663-20FD-42E5-8AE6-73C87723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882484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46BB5-A0B5-4B66-B6FA-B7853840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526B2E-E399-437F-AB46-5A19EF966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1EED8-410D-4D86-ABF3-1627A9C556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673A37-7757-4CBA-8DD8-67564530F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4A0A9E-CCA5-4D85-A19F-C34D17E95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57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hyperlink" Target="http://www.picsearch.ru/info.cgi?q=%D0%BF%D1%82%D0%B8%D1%86%D1%8B&amp;id=um_J3S-b1gTNN6i2URx-Cu-sHChDSz-vcYq9S1ywlGQ&amp;opt=&amp;cols=4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12" Type="http://schemas.openxmlformats.org/officeDocument/2006/relationships/image" Target="../media/image21.jpeg"/><Relationship Id="rId2" Type="http://schemas.openxmlformats.org/officeDocument/2006/relationships/image" Target="../media/image14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hyperlink" Target="http://www.picsearch.ru/info.cgi?q=%D0%BE%D0%B4%D0%B5%D0%B6%D0%B4%D0%B0&amp;id=SO26jRNb6oRCrmHLll7rNLYVipG-buTTlQsn4OTiR7A&amp;start=41&amp;opt=&amp;cols=4" TargetMode="External"/><Relationship Id="rId5" Type="http://schemas.openxmlformats.org/officeDocument/2006/relationships/image" Target="../media/image16.jpeg"/><Relationship Id="rId15" Type="http://schemas.openxmlformats.org/officeDocument/2006/relationships/image" Target="../media/image23.jpeg"/><Relationship Id="rId10" Type="http://schemas.openxmlformats.org/officeDocument/2006/relationships/image" Target="../media/image20.jpeg"/><Relationship Id="rId4" Type="http://schemas.openxmlformats.org/officeDocument/2006/relationships/hyperlink" Target="http://www.picsearch.ru/info.cgi?q=%D0%B4%D0%BE%D0%BC%20%D1%80%D0%B0%D0%B7%D1%80%D1%83%D1%88%D0%B5%D0%BD%D0%BD%D1%8B%D0%B9&amp;id=OpLCmRUwvtIskDLD2676zkRNMOYriLsisQTmwx9BkHk&amp;opt=&amp;cols=4" TargetMode="External"/><Relationship Id="rId9" Type="http://schemas.openxmlformats.org/officeDocument/2006/relationships/hyperlink" Target="http://www.picsearch.ru/info.cgi?q=%D0%BE%D1%80%D1%83%D0%B6%D0%B8%D0%B5&amp;id=pQZ8aCEGBW9mBMFbyEXyLe-LMxCn5-eFlQbzAa37erU&amp;start=1&amp;opt=&amp;cols=4" TargetMode="External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4003" y="3099286"/>
            <a:ext cx="2264003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48111" y="3099286"/>
            <a:ext cx="2395889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99286"/>
            <a:ext cx="2242054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06057" y="3099286"/>
            <a:ext cx="2307997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957" y="4670369"/>
            <a:ext cx="40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777" y="411969"/>
            <a:ext cx="3692795" cy="134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708982" y="1158861"/>
            <a:ext cx="40782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/>
              <a:t>Програма комплексного страхування майна та відповідальності «Садиба» </a:t>
            </a:r>
          </a:p>
          <a:p>
            <a:r>
              <a:rPr lang="uk-UA" b="1" dirty="0">
                <a:solidFill>
                  <a:srgbClr val="C00000"/>
                </a:solidFill>
              </a:rPr>
              <a:t>Класи страхування 8,9,13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70269"/>
            <a:ext cx="485886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journaluga.ru/uploads/flashoflight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162" y="543441"/>
            <a:ext cx="1645378" cy="2428892"/>
          </a:xfrm>
          <a:prstGeom prst="rect">
            <a:avLst/>
          </a:prstGeom>
          <a:noFill/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7838" y="2972333"/>
            <a:ext cx="2071702" cy="159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165445"/>
            <a:ext cx="164304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 descr="http://www.timeway.ru/images/articles/s/shopbreak_ili_kak_ne_popast_pod_ograblenie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583117"/>
            <a:ext cx="2214578" cy="1571636"/>
          </a:xfrm>
          <a:prstGeom prst="rect">
            <a:avLst/>
          </a:prstGeom>
          <a:noFill/>
        </p:spPr>
      </p:pic>
      <p:pic>
        <p:nvPicPr>
          <p:cNvPr id="3074" name="Picture 2" descr="http://img0.liveinternet.ru/images/attach/b/3/26/282/26282972_1212394051_AP0806010237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736553"/>
            <a:ext cx="1660959" cy="2428892"/>
          </a:xfrm>
          <a:prstGeom prst="rect">
            <a:avLst/>
          </a:prstGeom>
          <a:noFill/>
        </p:spPr>
      </p:pic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8772" y="2965406"/>
            <a:ext cx="578647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uk-UA" sz="2000" b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Повний пакет ризиків</a:t>
            </a:r>
            <a:r>
              <a:rPr kumimoji="0" lang="uk-UA" sz="20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саме: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Пожежа, вибух, влучення блискавки</a:t>
            </a:r>
            <a:r>
              <a:rPr kumimoji="0" lang="uk-UA" b="1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Стихійні явища </a:t>
            </a: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(смерч, ураган, буря, шторм, шквал, тайфун, торнадо, оповзні, селі, повінь, паводок, злива, град, просадка ґрунту, затоплення ґрунтовими водами, падіння дерев, каміння, землетрус).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Пошкодження водою </a:t>
            </a: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(вода).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uk-UA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Протиправні дії третіх осіб (ПДТО) </a:t>
            </a: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uk-UA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хуліганство, крадіжка, грабіж або розбій, погром чи вандалізм).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Наїзд техніки, що рухається.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246602" y="445271"/>
            <a:ext cx="5715040" cy="265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uk-UA" sz="1600" b="1" dirty="0"/>
              <a:t>Страховий випадок</a:t>
            </a:r>
            <a:r>
              <a:rPr lang="uk-UA" sz="1600" dirty="0"/>
              <a:t> –  подія, передбачена Договором, яка відбулася і з настанням якої виникає обов’язок Страховика здійснити виплату страхового відшкодування Страхувальнику (</a:t>
            </a:r>
            <a:r>
              <a:rPr lang="uk-UA" sz="1600" dirty="0" err="1"/>
              <a:t>Вигодонабувачу</a:t>
            </a:r>
            <a:r>
              <a:rPr lang="uk-UA" sz="1600" dirty="0"/>
              <a:t>), а саме: знищення (загибель, втрата) або пошкодження Застрахованого майна внаслідок подій, що мають між собою прямий причинно-наслідковий зв’язок протягом 72 годин з моменту початку впливу на</a:t>
            </a:r>
          </a:p>
          <a:p>
            <a:pPr algn="just">
              <a:lnSpc>
                <a:spcPct val="130000"/>
              </a:lnSpc>
            </a:pPr>
            <a:r>
              <a:rPr lang="uk-UA" sz="1600" dirty="0"/>
              <a:t>Застраховане майно першої з подій. </a:t>
            </a:r>
            <a:endParaRPr lang="ru-RU" sz="1600" dirty="0"/>
          </a:p>
        </p:txBody>
      </p:sp>
      <p:pic>
        <p:nvPicPr>
          <p:cNvPr id="3082" name="Picture 10" descr="http://www.idh.ru/file/art_img/2007/2007_02/20070216/idh_legislation_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35121"/>
            <a:ext cx="1500166" cy="1571636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8F578C8-732E-427A-B98E-FAEFF4FD501D}"/>
              </a:ext>
            </a:extLst>
          </p:cNvPr>
          <p:cNvSpPr/>
          <p:nvPr/>
        </p:nvSpPr>
        <p:spPr>
          <a:xfrm>
            <a:off x="0" y="-1630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421" y="2819"/>
            <a:ext cx="9001157" cy="478629"/>
          </a:xfrm>
        </p:spPr>
        <p:txBody>
          <a:bodyPr>
            <a:noAutofit/>
          </a:bodyPr>
          <a:lstStyle/>
          <a:p>
            <a:pPr algn="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БЛОК СТРАХУВАННЯ МАЙНА: 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Перелік страхових ризиків та випадків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8D204CAA-7928-4B88-9EE2-34BCDD7D109B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7BD55EDF-3964-43E4-A05F-09C0EBDB5067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2AC1285E-0C8D-44DA-8B97-9D5A6A1405C2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6FF7E077-7FD5-4986-8711-4882161470E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6844C16B-9439-444E-9810-79A847C621F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6302115"/>
            <a:ext cx="87868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i="1" dirty="0">
                <a:solidFill>
                  <a:srgbClr val="C00000"/>
                </a:solidFill>
              </a:rPr>
              <a:t>!!!Будь-які зміни до страхових тарифів та Умов страхування, не передбачені Програмою «Садиба», обов’язково погоджувати письмово з Відповідальним за вид страхування у формі Службової записки !!!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539164"/>
            <a:ext cx="87868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292100" algn="l"/>
              </a:tabLst>
            </a:pPr>
            <a:r>
              <a:rPr lang="uk-UA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Страхова сума встановлюється за погодження між Страхувальником та Страховиком та може визначатись: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договору купівлі-продажу;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свідоцтва на право власності (для нового майнового об’єкту); 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шляхом  аналізу цін пропозицій на подібне майно на ринку нерухомості;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акту (висновку) оцінки вартості майна незалежного експерта;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en-US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для рухомого майна касового ордеру, чеків, квитанцій про оплату або </a:t>
            </a:r>
            <a:r>
              <a:rPr lang="uk-UA" sz="14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середньоринкової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вартості на аналогічний предмет із врахуванням строку служби.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9182" y="836712"/>
            <a:ext cx="1231344" cy="105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096810"/>
              </p:ext>
            </p:extLst>
          </p:nvPr>
        </p:nvGraphicFramePr>
        <p:xfrm>
          <a:off x="214282" y="2428870"/>
          <a:ext cx="8715436" cy="1967865"/>
        </p:xfrm>
        <a:graphic>
          <a:graphicData uri="http://schemas.openxmlformats.org/drawingml/2006/table">
            <a:tbl>
              <a:tblPr/>
              <a:tblGrid>
                <a:gridCol w="857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73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00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2553">
                <a:tc gridSpan="5">
                  <a:txBody>
                    <a:bodyPr/>
                    <a:lstStyle/>
                    <a:p>
                      <a:pPr marL="95250" indent="0" algn="l" fontAlgn="b"/>
                      <a:r>
                        <a:rPr lang="uk-UA" sz="1400" b="1" i="0" u="none" strike="noStrike" noProof="0" dirty="0">
                          <a:solidFill>
                            <a:schemeClr val="tx1"/>
                          </a:solidFill>
                          <a:latin typeface="Calibri"/>
                        </a:rPr>
                        <a:t>За базовими тарифами страхова сума рухомого майна не може перевищувати 50% від Загальної страхової суми за всіма групами майна. Базові тарифи розраховані за умови  проведення огляду.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5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Загальна страхова сума за всіма групами застрахованого майна, грн.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Базові страхові тарифи, %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Безумовна франшиза за кожною групою застрахованого </a:t>
                      </a:r>
                      <a:r>
                        <a:rPr lang="uk-U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майна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6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при пошкодженні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при повній загибелі та втраті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25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від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  <a:b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 150 000,00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 грн.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 від страхової суми за кожною групою майна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255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від 150 001,00 </a:t>
                      </a:r>
                      <a:b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1 000</a:t>
                      </a:r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005952"/>
              </p:ext>
            </p:extLst>
          </p:nvPr>
        </p:nvGraphicFramePr>
        <p:xfrm>
          <a:off x="214282" y="4491261"/>
          <a:ext cx="8715437" cy="1453989"/>
        </p:xfrm>
        <a:graphic>
          <a:graphicData uri="http://schemas.openxmlformats.org/drawingml/2006/table">
            <a:tbl>
              <a:tblPr/>
              <a:tblGrid>
                <a:gridCol w="462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6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026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200" b="1" i="0" u="sng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Коефіцієнти, що використовуються для базових тарифів І БЛОКУ СТРАХУВАННЯ МАЙНА: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Коефіцієнт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264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К1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l" fontAlgn="ctr"/>
                      <a:r>
                        <a:rPr lang="uk-UA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МАЙНО приймається на страхування  без проведення огляду </a:t>
                      </a:r>
                      <a:r>
                        <a:rPr lang="uk-UA" sz="11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(початок дії страх. захисту - з 7  дня сплати платежу)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26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К2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l" fontAlgn="ctr"/>
                      <a:r>
                        <a:rPr lang="uk-UA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Наявність дерев'яних стін у застрахованих будівлях або спорудах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264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1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К3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l" fontAlgn="ctr"/>
                      <a:r>
                        <a:rPr lang="uk-UA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Страхова сума на Рухоме майно більше 50% від Загальної страхової суми за всіма групами майна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915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К4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l" fontAlgn="ctr"/>
                      <a:r>
                        <a:rPr lang="uk-UA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Рік будівництва застрахованих будівель у господарстві менше 25 років (включно)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0,80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264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К5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l" fontAlgn="ctr"/>
                      <a:r>
                        <a:rPr lang="uk-UA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Франшиза </a:t>
                      </a:r>
                      <a:r>
                        <a:rPr lang="en-US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500</a:t>
                      </a:r>
                      <a:r>
                        <a:rPr lang="uk-UA" sz="1200" b="0" i="0" u="none" strike="noStrike" kern="1200" noProof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грн. при пошкодженні майна за кожною групою застрахованого майна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26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К6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indent="0" algn="l" fontAlgn="ctr"/>
                      <a:r>
                        <a:rPr lang="ru-RU" sz="1200" b="0" i="0" u="none" strike="noStrike" kern="1200" noProof="0" dirty="0" err="1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Страхування</a:t>
                      </a:r>
                      <a:r>
                        <a:rPr lang="ru-RU" sz="1200" b="0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МАЙНА та ВІДПОВІДАЛЬНОСТІ </a:t>
                      </a:r>
                      <a:r>
                        <a:rPr lang="ru-RU" sz="1200" b="0" i="0" u="none" strike="noStrike" kern="1200" noProof="0" dirty="0" err="1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одночасно</a:t>
                      </a:r>
                      <a:r>
                        <a:rPr lang="ru-RU" sz="1200" b="0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uk-UA" sz="1200" b="0" i="0" u="none" strike="noStrike" kern="1200" noProof="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894986"/>
                  </a:ext>
                </a:extLst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42844" y="6070852"/>
            <a:ext cx="90011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err="1"/>
              <a:t>Тм=</a:t>
            </a:r>
            <a:r>
              <a:rPr lang="ru-RU" sz="1300" b="1" dirty="0"/>
              <a:t> </a:t>
            </a:r>
            <a:r>
              <a:rPr lang="ru-RU" sz="1300" b="1" dirty="0" err="1"/>
              <a:t>Тбаз</a:t>
            </a:r>
            <a:r>
              <a:rPr lang="ru-RU" sz="1300" b="1" dirty="0"/>
              <a:t>. Х К1 Х К2 Х К3 Х К4 Х К5 Х </a:t>
            </a:r>
            <a:r>
              <a:rPr lang="uk-UA" sz="1300" b="1" dirty="0"/>
              <a:t>К6    </a:t>
            </a:r>
            <a:r>
              <a:rPr lang="uk-UA" sz="850" b="1" i="1" dirty="0"/>
              <a:t>(При відсутності підстав для застосування </a:t>
            </a:r>
            <a:r>
              <a:rPr lang="uk-UA" sz="850" b="1" i="1" dirty="0" err="1"/>
              <a:t>коригуючих</a:t>
            </a:r>
            <a:r>
              <a:rPr lang="uk-UA" sz="850" b="1" i="1" dirty="0"/>
              <a:t> коефіцієнтів приймати значення К=1,00)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FBEC68-2D39-453F-9EDE-29DC02250DFF}"/>
              </a:ext>
            </a:extLst>
          </p:cNvPr>
          <p:cNvSpPr/>
          <p:nvPr/>
        </p:nvSpPr>
        <p:spPr>
          <a:xfrm>
            <a:off x="0" y="-1630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23900" y="36488"/>
            <a:ext cx="7696200" cy="355987"/>
          </a:xfrm>
        </p:spPr>
        <p:txBody>
          <a:bodyPr>
            <a:normAutofit fontScale="90000"/>
          </a:bodyPr>
          <a:lstStyle/>
          <a:p>
            <a:pPr algn="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БЛОК СТРАХУВАННЯ МАЙНА:  Базові у</a:t>
            </a:r>
            <a: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мови страхування</a:t>
            </a:r>
            <a:endParaRPr lang="uk-UA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F2BDFCC0-4C94-4AF8-B582-0994384F6E7B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D7EAFE4E-BBAE-401E-8A7A-A255B0CDA52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469B1EA8-E5AC-4728-96C0-330A58DB5844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40FDC563-61BE-4D0A-8235-F0FBFAA084A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5B161DF1-6BD7-4769-8C55-B0BD4AC2DE00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B29855-1CDE-4CBF-AE65-33FE907F980A}"/>
              </a:ext>
            </a:extLst>
          </p:cNvPr>
          <p:cNvSpPr/>
          <p:nvPr/>
        </p:nvSpPr>
        <p:spPr>
          <a:xfrm>
            <a:off x="0" y="-1630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87180"/>
            <a:ext cx="9144000" cy="319399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ІІ БЛОК :СТРАХУВАННЯ ВІДПОВІДАЛЬНОСТІ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AAA3F67-B0EC-4D92-934B-FA7B9DBC01F3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78BDECEB-4ED5-47C8-B2C4-1EE1D373451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6AA6E21D-3B7C-4EED-9894-C17EB6705C8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ECA0ACA8-4BD1-4BEC-B141-9BFA63BBE0B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8ED06B27-8EA6-4FC2-A937-018A03B233A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445043" y="3429000"/>
            <a:ext cx="806489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випадком</a:t>
            </a:r>
            <a:r>
              <a:rPr lang="ru-RU" b="1" dirty="0">
                <a:solidFill>
                  <a:srgbClr val="FF0000"/>
                </a:solidFill>
              </a:rPr>
              <a:t>, за блоком СТРАХУВАННЯ ВІДПОВІДАЛЬНОСТІ, є</a:t>
            </a:r>
          </a:p>
          <a:p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мають</a:t>
            </a:r>
            <a:r>
              <a:rPr lang="ru-RU" sz="1600" dirty="0">
                <a:solidFill>
                  <a:prstClr val="black"/>
                </a:solidFill>
              </a:rPr>
              <a:t> в </a:t>
            </a:r>
            <a:r>
              <a:rPr lang="ru-RU" sz="1600" dirty="0" err="1">
                <a:solidFill>
                  <a:prstClr val="black"/>
                </a:solidFill>
              </a:rPr>
              <a:t>сукупності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наступні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ознаки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</a:rPr>
              <a:t>Подія</a:t>
            </a:r>
            <a:r>
              <a:rPr lang="ru-RU" sz="1600" dirty="0">
                <a:solidFill>
                  <a:prstClr val="black"/>
                </a:solidFill>
              </a:rPr>
              <a:t> є </a:t>
            </a:r>
            <a:r>
              <a:rPr lang="ru-RU" sz="1600" dirty="0" err="1">
                <a:solidFill>
                  <a:prstClr val="black"/>
                </a:solidFill>
              </a:rPr>
              <a:t>безпосереднім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наслідком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пожежі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сталася</a:t>
            </a:r>
            <a:r>
              <a:rPr lang="ru-RU" sz="1600" dirty="0">
                <a:solidFill>
                  <a:prstClr val="black"/>
                </a:solidFill>
              </a:rPr>
              <a:t> з вини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Страхувальника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 err="1">
                <a:solidFill>
                  <a:prstClr val="black"/>
                </a:solidFill>
              </a:rPr>
              <a:t>Подія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призвела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збитків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завданих</a:t>
            </a:r>
            <a:r>
              <a:rPr lang="ru-RU" sz="1600" dirty="0">
                <a:solidFill>
                  <a:prstClr val="black"/>
                </a:solidFill>
              </a:rPr>
              <a:t> майну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життю</a:t>
            </a:r>
            <a:r>
              <a:rPr lang="ru-RU" sz="1600" dirty="0">
                <a:solidFill>
                  <a:prstClr val="black"/>
                </a:solidFill>
              </a:rPr>
              <a:t>/</a:t>
            </a:r>
            <a:r>
              <a:rPr lang="ru-RU" sz="1600" dirty="0" err="1">
                <a:solidFill>
                  <a:prstClr val="black"/>
                </a:solidFill>
              </a:rPr>
              <a:t>здоров’ю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третіх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осіб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1600" dirty="0">
                <a:solidFill>
                  <a:prstClr val="black"/>
                </a:solidFill>
              </a:rPr>
              <a:t>У </a:t>
            </a:r>
            <a:r>
              <a:rPr lang="ru-RU" sz="1600" dirty="0" err="1">
                <a:solidFill>
                  <a:prstClr val="black"/>
                </a:solidFill>
              </a:rPr>
              <a:t>зв</a:t>
            </a:r>
            <a:r>
              <a:rPr lang="ru-RU" sz="1600" dirty="0" err="1"/>
              <a:t>’</a:t>
            </a:r>
            <a:r>
              <a:rPr lang="ru-RU" sz="1600" dirty="0" err="1">
                <a:solidFill>
                  <a:prstClr val="black"/>
                </a:solidFill>
              </a:rPr>
              <a:t>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подією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пред</a:t>
            </a:r>
            <a:r>
              <a:rPr lang="ru-RU" sz="1600" dirty="0" err="1"/>
              <a:t>’</a:t>
            </a:r>
            <a:r>
              <a:rPr lang="ru-RU" sz="1600" dirty="0" err="1">
                <a:solidFill>
                  <a:prstClr val="black"/>
                </a:solidFill>
              </a:rPr>
              <a:t>явлені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Третіми</a:t>
            </a:r>
            <a:r>
              <a:rPr lang="ru-RU" sz="1600" dirty="0">
                <a:solidFill>
                  <a:prstClr val="black"/>
                </a:solidFill>
              </a:rPr>
              <a:t> особами </a:t>
            </a:r>
            <a:r>
              <a:rPr lang="ru-RU" sz="1600" dirty="0" err="1">
                <a:solidFill>
                  <a:prstClr val="black"/>
                </a:solidFill>
              </a:rPr>
              <a:t>претензії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позови, </a:t>
            </a:r>
            <a:r>
              <a:rPr lang="ru-RU" sz="1600" dirty="0" err="1">
                <a:solidFill>
                  <a:prstClr val="black"/>
                </a:solidFill>
              </a:rPr>
              <a:t>заявлені</a:t>
            </a:r>
            <a:r>
              <a:rPr lang="ru-RU" sz="1600" dirty="0">
                <a:solidFill>
                  <a:prstClr val="black"/>
                </a:solidFill>
              </a:rPr>
              <a:t> у </a:t>
            </a:r>
            <a:r>
              <a:rPr lang="ru-RU" sz="1600" dirty="0" err="1">
                <a:solidFill>
                  <a:prstClr val="black"/>
                </a:solidFill>
              </a:rPr>
              <a:t>відповідності</a:t>
            </a:r>
            <a:r>
              <a:rPr lang="ru-RU" sz="1600" dirty="0">
                <a:solidFill>
                  <a:prstClr val="black"/>
                </a:solidFill>
              </a:rPr>
              <a:t> і на </a:t>
            </a:r>
            <a:r>
              <a:rPr lang="ru-RU" sz="1600" dirty="0" err="1">
                <a:solidFill>
                  <a:prstClr val="black"/>
                </a:solidFill>
              </a:rPr>
              <a:t>основі</a:t>
            </a:r>
            <a:r>
              <a:rPr lang="ru-RU" sz="1600" dirty="0">
                <a:solidFill>
                  <a:prstClr val="black"/>
                </a:solidFill>
              </a:rPr>
              <a:t> норм </a:t>
            </a:r>
            <a:r>
              <a:rPr lang="ru-RU" sz="1600" dirty="0" err="1">
                <a:solidFill>
                  <a:prstClr val="black"/>
                </a:solidFill>
              </a:rPr>
              <a:t>цивільного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діють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території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про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заподіяної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шкоди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5043" y="610796"/>
            <a:ext cx="813690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Страховими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ризиками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зі</a:t>
            </a:r>
            <a:r>
              <a:rPr lang="ru-RU" b="1" dirty="0">
                <a:solidFill>
                  <a:srgbClr val="FF0000"/>
                </a:solidFill>
              </a:rPr>
              <a:t> СТРАХУВАННЯ ВІДПОВІДАЛЬНОСТІ є: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600" dirty="0"/>
              <a:t> Шкода нанесена </a:t>
            </a:r>
            <a:r>
              <a:rPr lang="ru-RU" sz="1600" dirty="0" err="1"/>
              <a:t>життю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здоров’ю</a:t>
            </a:r>
            <a:r>
              <a:rPr lang="ru-RU" sz="1600" dirty="0"/>
              <a:t>, </a:t>
            </a:r>
            <a:r>
              <a:rPr lang="ru-RU" sz="1600" dirty="0" err="1"/>
              <a:t>працездатності</a:t>
            </a:r>
            <a:r>
              <a:rPr lang="ru-RU" sz="1600" dirty="0"/>
              <a:t> </a:t>
            </a:r>
            <a:r>
              <a:rPr lang="ru-RU" sz="1600" dirty="0" err="1"/>
              <a:t>Потерпілих</a:t>
            </a:r>
            <a:r>
              <a:rPr lang="ru-RU" sz="1600" dirty="0"/>
              <a:t> </a:t>
            </a:r>
            <a:r>
              <a:rPr lang="ru-RU" sz="1600" dirty="0" err="1"/>
              <a:t>Третіх</a:t>
            </a:r>
            <a:r>
              <a:rPr lang="ru-RU" sz="1600" dirty="0"/>
              <a:t> </a:t>
            </a:r>
            <a:r>
              <a:rPr lang="ru-RU" sz="1600" dirty="0" err="1"/>
              <a:t>осіб</a:t>
            </a:r>
            <a:r>
              <a:rPr lang="ru-RU" sz="1600" dirty="0"/>
              <a:t>:</a:t>
            </a:r>
          </a:p>
          <a:p>
            <a:r>
              <a:rPr lang="ru-RU" sz="1600" dirty="0"/>
              <a:t>- Травма /</a:t>
            </a:r>
            <a:r>
              <a:rPr lang="ru-RU" sz="1600" dirty="0" err="1"/>
              <a:t>тимчасова</a:t>
            </a:r>
            <a:r>
              <a:rPr lang="ru-RU" sz="1600" dirty="0"/>
              <a:t> </a:t>
            </a:r>
            <a:r>
              <a:rPr lang="ru-RU" sz="1600" dirty="0" err="1"/>
              <a:t>втрата</a:t>
            </a:r>
            <a:r>
              <a:rPr lang="ru-RU" sz="1600" dirty="0"/>
              <a:t> </a:t>
            </a:r>
            <a:r>
              <a:rPr lang="ru-RU" sz="1600" dirty="0" err="1"/>
              <a:t>працездатності</a:t>
            </a:r>
            <a:r>
              <a:rPr lang="ru-RU" sz="1600" dirty="0"/>
              <a:t> </a:t>
            </a:r>
            <a:r>
              <a:rPr lang="ru-RU" sz="1600" dirty="0" err="1"/>
              <a:t>Потерпілих</a:t>
            </a:r>
            <a:r>
              <a:rPr lang="ru-RU" sz="1600" dirty="0"/>
              <a:t> </a:t>
            </a:r>
            <a:r>
              <a:rPr lang="ru-RU" sz="1600" dirty="0" err="1"/>
              <a:t>Третіх</a:t>
            </a:r>
            <a:r>
              <a:rPr lang="ru-RU" sz="1600" dirty="0"/>
              <a:t> </a:t>
            </a:r>
            <a:r>
              <a:rPr lang="ru-RU" sz="1600" dirty="0" err="1"/>
              <a:t>осіб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дій</a:t>
            </a:r>
            <a:r>
              <a:rPr lang="ru-RU" sz="1600" dirty="0"/>
              <a:t> </a:t>
            </a:r>
            <a:r>
              <a:rPr lang="ru-RU" sz="1600" dirty="0" err="1"/>
              <a:t>Страхувальника</a:t>
            </a:r>
            <a:r>
              <a:rPr lang="ru-RU" sz="1600" dirty="0"/>
              <a:t> (особи,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застрахована).</a:t>
            </a:r>
          </a:p>
          <a:p>
            <a:r>
              <a:rPr lang="ru-RU" sz="1600" dirty="0"/>
              <a:t>- </a:t>
            </a:r>
            <a:r>
              <a:rPr lang="ru-RU" sz="1600" dirty="0" err="1"/>
              <a:t>Встановлення</a:t>
            </a:r>
            <a:r>
              <a:rPr lang="ru-RU" sz="1600" dirty="0"/>
              <a:t> </a:t>
            </a:r>
            <a:r>
              <a:rPr lang="ru-RU" sz="1600" dirty="0" err="1"/>
              <a:t>групи</a:t>
            </a:r>
            <a:r>
              <a:rPr lang="ru-RU" sz="1600" dirty="0"/>
              <a:t> </a:t>
            </a:r>
            <a:r>
              <a:rPr lang="ru-RU" sz="1600" dirty="0" err="1"/>
              <a:t>інвалідності</a:t>
            </a:r>
            <a:r>
              <a:rPr lang="ru-RU" sz="1600" dirty="0"/>
              <a:t> </a:t>
            </a:r>
            <a:r>
              <a:rPr lang="ru-RU" sz="1600" dirty="0" err="1"/>
              <a:t>Потерпілих</a:t>
            </a:r>
            <a:r>
              <a:rPr lang="ru-RU" sz="1600" dirty="0"/>
              <a:t> </a:t>
            </a:r>
            <a:r>
              <a:rPr lang="ru-RU" sz="1600" dirty="0" err="1"/>
              <a:t>Третіх</a:t>
            </a:r>
            <a:r>
              <a:rPr lang="ru-RU" sz="1600" dirty="0"/>
              <a:t> </a:t>
            </a:r>
            <a:r>
              <a:rPr lang="ru-RU" sz="1600" dirty="0" err="1"/>
              <a:t>осіб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дій</a:t>
            </a:r>
            <a:r>
              <a:rPr lang="ru-RU" sz="1600" dirty="0"/>
              <a:t> </a:t>
            </a:r>
            <a:r>
              <a:rPr lang="ru-RU" sz="1600" dirty="0" err="1"/>
              <a:t>Страхувальника</a:t>
            </a:r>
            <a:r>
              <a:rPr lang="ru-RU" sz="1600" dirty="0"/>
              <a:t> (особи,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застрахована).</a:t>
            </a:r>
          </a:p>
          <a:p>
            <a:r>
              <a:rPr lang="ru-RU" sz="1600" dirty="0"/>
              <a:t>- Смерть </a:t>
            </a:r>
            <a:r>
              <a:rPr lang="ru-RU" sz="1600" dirty="0" err="1"/>
              <a:t>Потерпілих</a:t>
            </a:r>
            <a:r>
              <a:rPr lang="ru-RU" sz="1600" dirty="0"/>
              <a:t> </a:t>
            </a:r>
            <a:r>
              <a:rPr lang="ru-RU" sz="1600" dirty="0" err="1"/>
              <a:t>Третіх</a:t>
            </a:r>
            <a:r>
              <a:rPr lang="ru-RU" sz="1600" dirty="0"/>
              <a:t> </a:t>
            </a:r>
            <a:r>
              <a:rPr lang="ru-RU" sz="1600" dirty="0" err="1"/>
              <a:t>осіб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дій</a:t>
            </a:r>
            <a:r>
              <a:rPr lang="ru-RU" sz="1600" dirty="0"/>
              <a:t> </a:t>
            </a:r>
            <a:r>
              <a:rPr lang="ru-RU" sz="1600" dirty="0" err="1"/>
              <a:t>Страхувальника</a:t>
            </a:r>
            <a:r>
              <a:rPr lang="ru-RU" sz="1600" dirty="0"/>
              <a:t> (особи,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endParaRPr lang="ru-RU" sz="1600" dirty="0"/>
          </a:p>
          <a:p>
            <a:r>
              <a:rPr lang="ru-RU" sz="1600" dirty="0"/>
              <a:t>застрахована).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600" dirty="0"/>
              <a:t>Шкода нанесена майну (</a:t>
            </a:r>
            <a:r>
              <a:rPr lang="ru-RU" sz="1600" dirty="0" err="1"/>
              <a:t>майновим</a:t>
            </a:r>
            <a:r>
              <a:rPr lang="ru-RU" sz="1600" dirty="0"/>
              <a:t> правам, </a:t>
            </a:r>
            <a:r>
              <a:rPr lang="ru-RU" sz="1600" dirty="0" err="1"/>
              <a:t>інтересам</a:t>
            </a:r>
            <a:r>
              <a:rPr lang="ru-RU" sz="1600" dirty="0"/>
              <a:t>) </a:t>
            </a:r>
            <a:r>
              <a:rPr lang="ru-RU" sz="1600" dirty="0" err="1"/>
              <a:t>Потерпілих</a:t>
            </a:r>
            <a:r>
              <a:rPr lang="ru-RU" sz="1600" dirty="0"/>
              <a:t> </a:t>
            </a:r>
            <a:r>
              <a:rPr lang="ru-RU" sz="1600" dirty="0" err="1"/>
              <a:t>Третіх</a:t>
            </a:r>
            <a:r>
              <a:rPr lang="ru-RU" sz="1600" dirty="0"/>
              <a:t> </a:t>
            </a:r>
            <a:r>
              <a:rPr lang="ru-RU" sz="1600" dirty="0" err="1"/>
              <a:t>осіб</a:t>
            </a:r>
            <a:r>
              <a:rPr lang="ru-RU" sz="1600" dirty="0"/>
              <a:t>:</a:t>
            </a:r>
          </a:p>
          <a:p>
            <a:r>
              <a:rPr lang="ru-RU" sz="1600" dirty="0"/>
              <a:t>- </a:t>
            </a:r>
            <a:r>
              <a:rPr lang="ru-RU" sz="1600" dirty="0" err="1"/>
              <a:t>Знищення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пошкодження</a:t>
            </a:r>
            <a:r>
              <a:rPr lang="ru-RU" sz="1600" dirty="0"/>
              <a:t> майна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осіб</a:t>
            </a:r>
            <a:r>
              <a:rPr lang="ru-RU" sz="1600" dirty="0"/>
              <a:t>, </a:t>
            </a:r>
            <a:r>
              <a:rPr lang="ru-RU" sz="1600" dirty="0" err="1"/>
              <a:t>втрата</a:t>
            </a:r>
            <a:r>
              <a:rPr lang="ru-RU" sz="1600" dirty="0"/>
              <a:t> ним </a:t>
            </a:r>
            <a:r>
              <a:rPr lang="ru-RU" sz="1600" dirty="0" err="1"/>
              <a:t>споживчих</a:t>
            </a:r>
            <a:r>
              <a:rPr lang="ru-RU" sz="1600" dirty="0"/>
              <a:t> </a:t>
            </a:r>
            <a:r>
              <a:rPr lang="ru-RU" sz="1600" dirty="0" err="1"/>
              <a:t>чи</a:t>
            </a:r>
            <a:r>
              <a:rPr lang="ru-RU" sz="1600" dirty="0"/>
              <a:t> </a:t>
            </a:r>
            <a:r>
              <a:rPr lang="ru-RU" sz="1600" dirty="0" err="1"/>
              <a:t>експлуатаційних</a:t>
            </a:r>
            <a:r>
              <a:rPr lang="ru-RU" sz="1600" dirty="0"/>
              <a:t> </a:t>
            </a:r>
            <a:r>
              <a:rPr lang="ru-RU" sz="1600" dirty="0" err="1"/>
              <a:t>якостей</a:t>
            </a:r>
            <a:r>
              <a:rPr lang="ru-RU" sz="1600" dirty="0"/>
              <a:t> </a:t>
            </a:r>
            <a:r>
              <a:rPr lang="ru-RU" sz="1600" dirty="0" err="1"/>
              <a:t>тощо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735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B29855-1CDE-4CBF-AE65-33FE907F980A}"/>
              </a:ext>
            </a:extLst>
          </p:cNvPr>
          <p:cNvSpPr/>
          <p:nvPr/>
        </p:nvSpPr>
        <p:spPr>
          <a:xfrm>
            <a:off x="0" y="-1630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87180"/>
            <a:ext cx="9144000" cy="319399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ІІ БЛОК :СТРАХУВАННЯ ВІДПОВІДАЛЬНОСТІ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AAA3F67-B0EC-4D92-934B-FA7B9DBC01F3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78BDECEB-4ED5-47C8-B2C4-1EE1D373451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6AA6E21D-3B7C-4EED-9894-C17EB6705C8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ECA0ACA8-4BD1-4BEC-B141-9BFA63BBE0B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8ED06B27-8EA6-4FC2-A937-018A03B233A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71686" y="445271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Факт </a:t>
            </a:r>
            <a:r>
              <a:rPr lang="ru-RU" b="1" dirty="0" err="1">
                <a:solidFill>
                  <a:srgbClr val="FF0000"/>
                </a:solidFill>
              </a:rPr>
              <a:t>настання</a:t>
            </a:r>
            <a:r>
              <a:rPr lang="ru-RU" b="1" dirty="0">
                <a:solidFill>
                  <a:srgbClr val="FF0000"/>
                </a:solidFill>
              </a:rPr>
              <a:t> страхового </a:t>
            </a:r>
            <a:r>
              <a:rPr lang="ru-RU" b="1" dirty="0" err="1">
                <a:solidFill>
                  <a:srgbClr val="FF0000"/>
                </a:solidFill>
              </a:rPr>
              <a:t>випадку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визнається</a:t>
            </a:r>
            <a:r>
              <a:rPr lang="ru-RU" b="1" dirty="0">
                <a:solidFill>
                  <a:srgbClr val="FF0000"/>
                </a:solidFill>
              </a:rPr>
              <a:t> Страховиком: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суду, </a:t>
            </a:r>
            <a:r>
              <a:rPr lang="ru-RU" dirty="0" err="1"/>
              <a:t>що</a:t>
            </a:r>
            <a:r>
              <a:rPr lang="ru-RU" dirty="0"/>
              <a:t> набрало </a:t>
            </a:r>
            <a:r>
              <a:rPr lang="ru-RU" dirty="0" err="1"/>
              <a:t>законної</a:t>
            </a:r>
            <a:r>
              <a:rPr lang="ru-RU" dirty="0"/>
              <a:t> </a:t>
            </a:r>
            <a:r>
              <a:rPr lang="ru-RU" dirty="0" err="1"/>
              <a:t>сили</a:t>
            </a:r>
            <a:r>
              <a:rPr lang="ru-RU" dirty="0"/>
              <a:t> і </a:t>
            </a:r>
            <a:r>
              <a:rPr lang="ru-RU" dirty="0" err="1"/>
              <a:t>зобов’язує</a:t>
            </a:r>
            <a:r>
              <a:rPr lang="ru-RU" dirty="0"/>
              <a:t> </a:t>
            </a:r>
            <a:r>
              <a:rPr lang="ru-RU" dirty="0" err="1"/>
              <a:t>Страхувальника</a:t>
            </a:r>
            <a:r>
              <a:rPr lang="ru-RU" dirty="0"/>
              <a:t> </a:t>
            </a:r>
            <a:r>
              <a:rPr lang="ru-RU" dirty="0" err="1"/>
              <a:t>відшкодувати</a:t>
            </a:r>
            <a:r>
              <a:rPr lang="ru-RU" dirty="0"/>
              <a:t> шкоду </a:t>
            </a:r>
            <a:r>
              <a:rPr lang="ru-RU" dirty="0" err="1"/>
              <a:t>завдану</a:t>
            </a:r>
            <a:r>
              <a:rPr lang="ru-RU" dirty="0"/>
              <a:t> </a:t>
            </a:r>
            <a:r>
              <a:rPr lang="ru-RU" dirty="0" err="1"/>
              <a:t>Третім</a:t>
            </a:r>
            <a:r>
              <a:rPr lang="ru-RU" dirty="0"/>
              <a:t> особам.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 В </a:t>
            </a:r>
            <a:r>
              <a:rPr lang="ru-RU" dirty="0" err="1"/>
              <a:t>добровільному</a:t>
            </a:r>
            <a:r>
              <a:rPr lang="ru-RU" dirty="0"/>
              <a:t> порядку (</a:t>
            </a:r>
            <a:r>
              <a:rPr lang="ru-RU" dirty="0" err="1"/>
              <a:t>досудове</a:t>
            </a:r>
            <a:r>
              <a:rPr lang="ru-RU" dirty="0"/>
              <a:t> </a:t>
            </a:r>
            <a:r>
              <a:rPr lang="ru-RU" dirty="0" err="1"/>
              <a:t>врегулювання</a:t>
            </a:r>
            <a:r>
              <a:rPr lang="ru-RU" dirty="0"/>
              <a:t>) -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пред’явлення</a:t>
            </a:r>
            <a:r>
              <a:rPr lang="ru-RU" dirty="0"/>
              <a:t> </a:t>
            </a:r>
            <a:r>
              <a:rPr lang="ru-RU" dirty="0" err="1"/>
              <a:t>Третьою</a:t>
            </a:r>
            <a:r>
              <a:rPr lang="ru-RU" dirty="0"/>
              <a:t> особою </a:t>
            </a:r>
            <a:r>
              <a:rPr lang="ru-RU" dirty="0" err="1"/>
              <a:t>обґрунтованої</a:t>
            </a:r>
            <a:r>
              <a:rPr lang="ru-RU" dirty="0"/>
              <a:t> </a:t>
            </a:r>
            <a:r>
              <a:rPr lang="ru-RU" dirty="0" err="1"/>
              <a:t>претензії</a:t>
            </a:r>
            <a:r>
              <a:rPr lang="ru-RU" dirty="0"/>
              <a:t> (</a:t>
            </a:r>
            <a:r>
              <a:rPr lang="ru-RU" dirty="0" err="1"/>
              <a:t>вимоги</a:t>
            </a:r>
            <a:r>
              <a:rPr lang="ru-RU" dirty="0"/>
              <a:t>) </a:t>
            </a:r>
            <a:r>
              <a:rPr lang="ru-RU" dirty="0" err="1"/>
              <a:t>Страхувальнику</a:t>
            </a:r>
            <a:r>
              <a:rPr lang="ru-RU" dirty="0"/>
              <a:t> у </a:t>
            </a:r>
            <a:r>
              <a:rPr lang="ru-RU" dirty="0" err="1"/>
              <a:t>випадку</a:t>
            </a:r>
            <a:r>
              <a:rPr lang="ru-RU" dirty="0"/>
              <a:t> </a:t>
            </a:r>
            <a:r>
              <a:rPr lang="ru-RU" dirty="0" err="1"/>
              <a:t>встановлення</a:t>
            </a:r>
            <a:r>
              <a:rPr lang="ru-RU" dirty="0"/>
              <a:t> причинно-</a:t>
            </a:r>
            <a:r>
              <a:rPr lang="ru-RU" dirty="0" err="1"/>
              <a:t>наслідкового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подією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ознаки</a:t>
            </a:r>
            <a:r>
              <a:rPr lang="ru-RU" dirty="0"/>
              <a:t> страхового </a:t>
            </a:r>
            <a:r>
              <a:rPr lang="ru-RU" dirty="0" err="1"/>
              <a:t>випадку</a:t>
            </a:r>
            <a:r>
              <a:rPr lang="ru-RU" dirty="0"/>
              <a:t> та </a:t>
            </a:r>
            <a:r>
              <a:rPr lang="ru-RU" dirty="0" err="1"/>
              <a:t>матеріальним</a:t>
            </a:r>
            <a:r>
              <a:rPr lang="ru-RU" dirty="0"/>
              <a:t> </a:t>
            </a:r>
            <a:r>
              <a:rPr lang="ru-RU" dirty="0" err="1"/>
              <a:t>збитком</a:t>
            </a:r>
            <a:r>
              <a:rPr lang="ru-RU" dirty="0"/>
              <a:t> </a:t>
            </a:r>
            <a:r>
              <a:rPr lang="ru-RU" dirty="0" err="1"/>
              <a:t>завданим</a:t>
            </a:r>
            <a:r>
              <a:rPr lang="ru-RU" dirty="0"/>
              <a:t> </a:t>
            </a:r>
            <a:r>
              <a:rPr lang="ru-RU" dirty="0" err="1"/>
              <a:t>Третім</a:t>
            </a:r>
            <a:r>
              <a:rPr lang="ru-RU" dirty="0"/>
              <a:t> особам та за </a:t>
            </a:r>
            <a:r>
              <a:rPr lang="ru-RU" dirty="0" err="1"/>
              <a:t>обов’язкової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письмової</a:t>
            </a:r>
            <a:r>
              <a:rPr lang="ru-RU" dirty="0"/>
              <a:t> </a:t>
            </a:r>
            <a:r>
              <a:rPr lang="ru-RU" dirty="0" err="1"/>
              <a:t>згоди</a:t>
            </a:r>
            <a:r>
              <a:rPr lang="ru-RU" dirty="0"/>
              <a:t> Страховика на </a:t>
            </a:r>
            <a:r>
              <a:rPr lang="ru-RU" dirty="0" err="1"/>
              <a:t>досудове</a:t>
            </a:r>
            <a:r>
              <a:rPr lang="ru-RU" dirty="0"/>
              <a:t> </a:t>
            </a:r>
            <a:r>
              <a:rPr lang="ru-RU" dirty="0" err="1"/>
              <a:t>врегулювання</a:t>
            </a:r>
            <a:r>
              <a:rPr lang="ru-RU" dirty="0"/>
              <a:t> спору.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>
                <a:solidFill>
                  <a:srgbClr val="FF0000"/>
                </a:solidFill>
              </a:rPr>
              <a:t>Добровільне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досудове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врегулювання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можливе</a:t>
            </a:r>
            <a:r>
              <a:rPr lang="ru-RU" dirty="0">
                <a:solidFill>
                  <a:srgbClr val="FF0000"/>
                </a:solidFill>
              </a:rPr>
              <a:t> за </a:t>
            </a:r>
            <a:r>
              <a:rPr lang="ru-RU" dirty="0" err="1">
                <a:solidFill>
                  <a:srgbClr val="FF0000"/>
                </a:solidFill>
              </a:rPr>
              <a:t>відсутності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між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Страхувальником</a:t>
            </a:r>
            <a:r>
              <a:rPr lang="ru-RU" dirty="0">
                <a:solidFill>
                  <a:srgbClr val="FF0000"/>
                </a:solidFill>
              </a:rPr>
              <a:t> (особою, </a:t>
            </a:r>
            <a:r>
              <a:rPr lang="ru-RU" dirty="0" err="1">
                <a:solidFill>
                  <a:srgbClr val="FF0000"/>
                </a:solidFill>
              </a:rPr>
              <a:t>відповідальність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якої</a:t>
            </a:r>
            <a:r>
              <a:rPr lang="ru-RU" dirty="0">
                <a:solidFill>
                  <a:srgbClr val="FF0000"/>
                </a:solidFill>
              </a:rPr>
              <a:t> застрахована) та Страховиком будь-</a:t>
            </a:r>
            <a:r>
              <a:rPr lang="ru-RU" dirty="0" err="1">
                <a:solidFill>
                  <a:srgbClr val="FF0000"/>
                </a:solidFill>
              </a:rPr>
              <a:t>яких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спорів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щодо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встановлення</a:t>
            </a:r>
            <a:r>
              <a:rPr lang="ru-RU" dirty="0">
                <a:solidFill>
                  <a:srgbClr val="FF0000"/>
                </a:solidFill>
              </a:rPr>
              <a:t> факту, </a:t>
            </a:r>
            <a:r>
              <a:rPr lang="ru-RU" dirty="0" err="1">
                <a:solidFill>
                  <a:srgbClr val="FF0000"/>
                </a:solidFill>
              </a:rPr>
              <a:t>обставин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події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ознаки</a:t>
            </a:r>
            <a:r>
              <a:rPr lang="ru-RU" dirty="0">
                <a:solidFill>
                  <a:srgbClr val="FF0000"/>
                </a:solidFill>
              </a:rPr>
              <a:t> страхового </a:t>
            </a:r>
            <a:r>
              <a:rPr lang="ru-RU" dirty="0" err="1">
                <a:solidFill>
                  <a:srgbClr val="FF0000"/>
                </a:solidFill>
              </a:rPr>
              <a:t>випадку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розміру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(страхового </a:t>
            </a:r>
            <a:r>
              <a:rPr lang="ru-RU" dirty="0" err="1">
                <a:solidFill>
                  <a:srgbClr val="FF0000"/>
                </a:solidFill>
              </a:rPr>
              <a:t>відшкодування</a:t>
            </a:r>
            <a:r>
              <a:rPr lang="ru-RU" dirty="0">
                <a:solidFill>
                  <a:srgbClr val="FF0000"/>
                </a:solidFill>
              </a:rPr>
              <a:t>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усіх</a:t>
            </a:r>
            <a:r>
              <a:rPr lang="ru-RU" dirty="0"/>
              <a:t> </a:t>
            </a:r>
            <a:r>
              <a:rPr lang="ru-RU" dirty="0" err="1"/>
              <a:t>претензій</a:t>
            </a:r>
            <a:r>
              <a:rPr lang="ru-RU" dirty="0"/>
              <a:t> та </a:t>
            </a:r>
            <a:r>
              <a:rPr lang="ru-RU" dirty="0" err="1"/>
              <a:t>позовів</a:t>
            </a:r>
            <a:r>
              <a:rPr lang="ru-RU" dirty="0"/>
              <a:t>, </a:t>
            </a:r>
            <a:r>
              <a:rPr lang="ru-RU" dirty="0" err="1"/>
              <a:t>викликаних</a:t>
            </a:r>
            <a:r>
              <a:rPr lang="ru-RU" dirty="0"/>
              <a:t> </a:t>
            </a:r>
            <a:r>
              <a:rPr lang="ru-RU" dirty="0" err="1"/>
              <a:t>однією</a:t>
            </a:r>
            <a:r>
              <a:rPr lang="ru-RU" dirty="0"/>
              <a:t> </a:t>
            </a:r>
            <a:r>
              <a:rPr lang="ru-RU" dirty="0" err="1"/>
              <a:t>подією</a:t>
            </a:r>
            <a:r>
              <a:rPr lang="ru-RU" dirty="0"/>
              <a:t> </a:t>
            </a:r>
            <a:r>
              <a:rPr lang="ru-RU" dirty="0" err="1"/>
              <a:t>вважаються</a:t>
            </a:r>
            <a:r>
              <a:rPr lang="ru-RU" dirty="0"/>
              <a:t> одним </a:t>
            </a:r>
            <a:r>
              <a:rPr lang="ru-RU" dirty="0" err="1"/>
              <a:t>страховим</a:t>
            </a:r>
            <a:r>
              <a:rPr lang="ru-RU" dirty="0"/>
              <a:t> </a:t>
            </a:r>
            <a:r>
              <a:rPr lang="ru-RU" dirty="0" err="1"/>
              <a:t>випадком</a:t>
            </a:r>
            <a:r>
              <a:rPr lang="ru-RU" dirty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>
                <a:solidFill>
                  <a:srgbClr val="FF0000"/>
                </a:solidFill>
              </a:rPr>
              <a:t>Випадок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вважається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мав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місце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час строку </a:t>
            </a:r>
            <a:r>
              <a:rPr lang="ru-RU" dirty="0" err="1">
                <a:solidFill>
                  <a:srgbClr val="FF0000"/>
                </a:solidFill>
              </a:rPr>
              <a:t>дії</a:t>
            </a:r>
            <a:r>
              <a:rPr lang="ru-RU" dirty="0">
                <a:solidFill>
                  <a:srgbClr val="FF0000"/>
                </a:solidFill>
              </a:rPr>
              <a:t> Договору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не </a:t>
            </a:r>
            <a:r>
              <a:rPr lang="ru-RU" dirty="0" err="1">
                <a:solidFill>
                  <a:srgbClr val="FF0000"/>
                </a:solidFill>
              </a:rPr>
              <a:t>підпадає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виключення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обмеження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передбачені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чинним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законодавством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України</a:t>
            </a:r>
            <a:r>
              <a:rPr lang="ru-RU" dirty="0">
                <a:solidFill>
                  <a:srgbClr val="FF0000"/>
                </a:solidFill>
              </a:rPr>
              <a:t> та/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умовами</a:t>
            </a:r>
            <a:r>
              <a:rPr lang="ru-RU" dirty="0">
                <a:solidFill>
                  <a:srgbClr val="FF0000"/>
                </a:solidFill>
              </a:rPr>
              <a:t> Договору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та/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Загальними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умовами</a:t>
            </a:r>
            <a:r>
              <a:rPr lang="ru-RU" dirty="0">
                <a:solidFill>
                  <a:srgbClr val="FF0000"/>
                </a:solidFill>
              </a:rPr>
              <a:t> страхового продукту, у межах </a:t>
            </a:r>
            <a:r>
              <a:rPr lang="ru-RU" dirty="0" err="1">
                <a:solidFill>
                  <a:srgbClr val="FF0000"/>
                </a:solidFill>
              </a:rPr>
              <a:t>лімітів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відповідальності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визначених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B29855-1CDE-4CBF-AE65-33FE907F980A}"/>
              </a:ext>
            </a:extLst>
          </p:cNvPr>
          <p:cNvSpPr/>
          <p:nvPr/>
        </p:nvSpPr>
        <p:spPr>
          <a:xfrm>
            <a:off x="0" y="-1630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87180"/>
            <a:ext cx="9144000" cy="319399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ІІ БЛОК :СТРАХУВАННЯ ВІДПОВІДАЛЬНОСТІ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AAA3F67-B0EC-4D92-934B-FA7B9DBC01F3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78BDECEB-4ED5-47C8-B2C4-1EE1D373451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6AA6E21D-3B7C-4EED-9894-C17EB6705C8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ECA0ACA8-4BD1-4BEC-B141-9BFA63BBE0B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8ED06B27-8EA6-4FC2-A937-018A03B233A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611560" y="870564"/>
            <a:ext cx="799288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b="1" dirty="0" err="1">
                <a:solidFill>
                  <a:srgbClr val="C00000"/>
                </a:solidFill>
              </a:rPr>
              <a:t>Розмір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суми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визначається</a:t>
            </a:r>
            <a:r>
              <a:rPr lang="ru-RU" b="1" dirty="0">
                <a:solidFill>
                  <a:srgbClr val="C00000"/>
                </a:solidFill>
              </a:rPr>
              <a:t> за </a:t>
            </a:r>
            <a:r>
              <a:rPr lang="ru-RU" b="1" dirty="0" err="1">
                <a:solidFill>
                  <a:srgbClr val="C00000"/>
                </a:solidFill>
              </a:rPr>
              <a:t>взаємною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згодою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між</a:t>
            </a:r>
            <a:r>
              <a:rPr lang="ru-RU" b="1" dirty="0">
                <a:solidFill>
                  <a:srgbClr val="C00000"/>
                </a:solidFill>
              </a:rPr>
              <a:t> Страховиком і </a:t>
            </a:r>
            <a:r>
              <a:rPr lang="ru-RU" b="1" dirty="0" err="1">
                <a:solidFill>
                  <a:srgbClr val="C00000"/>
                </a:solidFill>
              </a:rPr>
              <a:t>Страхувальником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/>
              <a:t>на момент </a:t>
            </a:r>
            <a:r>
              <a:rPr lang="ru-RU" dirty="0" err="1"/>
              <a:t>укладання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та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становити</a:t>
            </a:r>
            <a:r>
              <a:rPr lang="ru-RU" dirty="0"/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від</a:t>
            </a:r>
            <a:r>
              <a:rPr lang="ru-RU" sz="2000" b="1" dirty="0">
                <a:solidFill>
                  <a:srgbClr val="C00000"/>
                </a:solidFill>
              </a:rPr>
              <a:t> 1 000,00 грн. до 50 000 000,00 грн.</a:t>
            </a:r>
          </a:p>
          <a:p>
            <a:endParaRPr lang="uk-UA" dirty="0"/>
          </a:p>
          <a:p>
            <a:r>
              <a:rPr lang="uk-UA" dirty="0">
                <a:solidFill>
                  <a:srgbClr val="FF0000"/>
                </a:solidFill>
              </a:rPr>
              <a:t>Інший розмір страхової суми можливий тільки за індивідуальним погодженням!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  <a:p>
            <a:pPr algn="just"/>
            <a:r>
              <a:rPr lang="ru-RU" b="1" dirty="0"/>
              <a:t>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за </a:t>
            </a:r>
            <a:r>
              <a:rPr lang="ru-RU" b="1" dirty="0" err="1"/>
              <a:t>згодою</a:t>
            </a:r>
            <a:r>
              <a:rPr lang="ru-RU" b="1" dirty="0"/>
              <a:t> </a:t>
            </a:r>
            <a:r>
              <a:rPr lang="ru-RU" b="1" dirty="0" err="1"/>
              <a:t>сторін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встановлюватися</a:t>
            </a:r>
            <a:r>
              <a:rPr lang="ru-RU" b="1" dirty="0"/>
              <a:t> </a:t>
            </a:r>
            <a:r>
              <a:rPr lang="ru-RU" b="1" dirty="0" err="1"/>
              <a:t>ліміти</a:t>
            </a:r>
            <a:r>
              <a:rPr lang="ru-RU" b="1" dirty="0"/>
              <a:t>, </a:t>
            </a:r>
            <a:r>
              <a:rPr lang="ru-RU" b="1" dirty="0" err="1"/>
              <a:t>субліміти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Страховика:</a:t>
            </a:r>
          </a:p>
          <a:p>
            <a:pPr marL="285750" indent="-285750" algn="just">
              <a:buFontTx/>
              <a:buChar char="-"/>
            </a:pPr>
            <a:r>
              <a:rPr lang="ru-RU" b="1" dirty="0"/>
              <a:t>за </a:t>
            </a:r>
            <a:r>
              <a:rPr lang="ru-RU" b="1" dirty="0" err="1"/>
              <a:t>окремими</a:t>
            </a:r>
            <a:r>
              <a:rPr lang="ru-RU" b="1" dirty="0"/>
              <a:t>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і </a:t>
            </a:r>
            <a:r>
              <a:rPr lang="ru-RU" b="1" dirty="0" err="1"/>
              <a:t>випадками</a:t>
            </a:r>
            <a:r>
              <a:rPr lang="ru-RU" b="1" dirty="0"/>
              <a:t> </a:t>
            </a:r>
          </a:p>
          <a:p>
            <a:pPr marL="285750" indent="-285750" algn="just">
              <a:buFontTx/>
              <a:buChar char="-"/>
            </a:pPr>
            <a:r>
              <a:rPr lang="ru-RU" b="1" dirty="0"/>
              <a:t>за шкодою/</a:t>
            </a:r>
            <a:r>
              <a:rPr lang="ru-RU" b="1" dirty="0" err="1"/>
              <a:t>збитком</a:t>
            </a:r>
            <a:r>
              <a:rPr lang="ru-RU" b="1" dirty="0"/>
              <a:t> </a:t>
            </a:r>
            <a:r>
              <a:rPr lang="ru-RU" b="1" dirty="0" err="1"/>
              <a:t>нанесеним</a:t>
            </a:r>
            <a:r>
              <a:rPr lang="ru-RU" b="1" dirty="0"/>
              <a:t> </a:t>
            </a:r>
            <a:r>
              <a:rPr lang="ru-RU" b="1" dirty="0" err="1"/>
              <a:t>Страхувальником</a:t>
            </a:r>
            <a:r>
              <a:rPr lang="ru-RU" b="1" dirty="0"/>
              <a:t> (особами, </a:t>
            </a:r>
            <a:r>
              <a:rPr lang="ru-RU" b="1" dirty="0" err="1"/>
              <a:t>відповідальність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застрахована), </a:t>
            </a:r>
            <a:r>
              <a:rPr lang="ru-RU" b="1" dirty="0" err="1"/>
              <a:t>тощо</a:t>
            </a:r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73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500406"/>
              </p:ext>
            </p:extLst>
          </p:nvPr>
        </p:nvGraphicFramePr>
        <p:xfrm>
          <a:off x="207469" y="908720"/>
          <a:ext cx="8715436" cy="2170931"/>
        </p:xfrm>
        <a:graphic>
          <a:graphicData uri="http://schemas.openxmlformats.org/drawingml/2006/table">
            <a:tbl>
              <a:tblPr/>
              <a:tblGrid>
                <a:gridCol w="3038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22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4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013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uk-UA" sz="1800" b="1" i="0" u="none" strike="noStrike" noProof="0" dirty="0">
                          <a:solidFill>
                            <a:srgbClr val="FF0000"/>
                          </a:solidFill>
                          <a:latin typeface="Calibri"/>
                        </a:rPr>
                        <a:t>Страхові тарифи за блоком Страхування ВІДПОВІДАЛЬНОСТІ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Страхова сума, грн.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Страховий тариф , % від СС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Страховий платіж, грн.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1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2 000,00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1,30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26,00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1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5 000,00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1,00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1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10 000,00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0,90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90,00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13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20 000,00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0,75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0" i="0" u="none" strike="noStrike" noProof="0">
                          <a:solidFill>
                            <a:srgbClr val="000000"/>
                          </a:solidFill>
                          <a:latin typeface="Calibri"/>
                        </a:rPr>
                        <a:t>150,00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13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uk-UA" sz="15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Безумовна франшиза відсутня.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B29855-1CDE-4CBF-AE65-33FE907F980A}"/>
              </a:ext>
            </a:extLst>
          </p:cNvPr>
          <p:cNvSpPr/>
          <p:nvPr/>
        </p:nvSpPr>
        <p:spPr>
          <a:xfrm>
            <a:off x="0" y="-1630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87180"/>
            <a:ext cx="9144000" cy="319399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ІІ БЛОК :СТРАХУВАННЯ ВІДПОВІДАЛЬНОСТІ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AAA3F67-B0EC-4D92-934B-FA7B9DBC01F3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78BDECEB-4ED5-47C8-B2C4-1EE1D373451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6AA6E21D-3B7C-4EED-9894-C17EB6705C8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ECA0ACA8-4BD1-4BEC-B141-9BFA63BBE0B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8ED06B27-8EA6-4FC2-A937-018A03B233A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897065"/>
              </p:ext>
            </p:extLst>
          </p:nvPr>
        </p:nvGraphicFramePr>
        <p:xfrm>
          <a:off x="251520" y="3645024"/>
          <a:ext cx="8640960" cy="864096"/>
        </p:xfrm>
        <a:graphic>
          <a:graphicData uri="http://schemas.openxmlformats.org/drawingml/2006/table">
            <a:tbl>
              <a:tblPr/>
              <a:tblGrid>
                <a:gridCol w="1066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8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Коефіцієнти, що використовуються для базових тарифів  СТРАХУВАННЯ ВІДПОВІДАЛЬНОСТІ:</a:t>
                      </a:r>
                    </a:p>
                  </a:txBody>
                  <a:tcPr marL="8313" marR="8313" marT="831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К1</a:t>
                      </a:r>
                    </a:p>
                  </a:txBody>
                  <a:tcPr marL="8313" marR="8313" marT="83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При пред'явленні пенсійного посвідчення Страхувальником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0,95</a:t>
                      </a:r>
                    </a:p>
                  </a:txBody>
                  <a:tcPr marL="8313" marR="8313" marT="8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11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70CB5E-879B-4BD4-811D-36A0C7F14FB8}"/>
              </a:ext>
            </a:extLst>
          </p:cNvPr>
          <p:cNvSpPr/>
          <p:nvPr/>
        </p:nvSpPr>
        <p:spPr>
          <a:xfrm>
            <a:off x="-1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05670" y="488410"/>
            <a:ext cx="8424936" cy="604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Aft>
                <a:spcPts val="400"/>
              </a:spcAft>
              <a:tabLst>
                <a:tab pos="177800" algn="l"/>
              </a:tabLst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uk-UA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Продукт цікавий для споживача </a:t>
            </a:r>
            <a:r>
              <a:rPr lang="uk-UA" sz="2000" dirty="0"/>
              <a:t>- два класи страхування в одному комплексному продукті;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400"/>
              </a:spcAft>
              <a:tabLst>
                <a:tab pos="292100" algn="l"/>
              </a:tabLst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ожливість 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uk-UA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омплексного </a:t>
            </a:r>
            <a:r>
              <a:rPr lang="uk-UA" sz="20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страхування страхуванні майна + відповідальності </a:t>
            </a:r>
            <a:r>
              <a:rPr kumimoji="0" lang="uk-UA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більш вигідною ціною 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Страхувальника 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знижка - 10% на страхування майна;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Всі класи страхування страхуються</a:t>
            </a:r>
            <a:r>
              <a:rPr kumimoji="0" lang="uk-UA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 0% франшизою</a:t>
            </a:r>
            <a:r>
              <a:rPr kumimoji="0" lang="uk-UA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Умови страхування передбачають можливість </a:t>
            </a:r>
            <a:r>
              <a:rPr kumimoji="0" lang="uk-UA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спрощеної процедури страхування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40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без проведення огляду майна;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40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без оформлення переліку майна заявленого на страхування</a:t>
            </a:r>
            <a:r>
              <a:rPr kumimoji="0" lang="uk-UA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та 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заяви на страхування;</a:t>
            </a:r>
          </a:p>
          <a:p>
            <a:pPr algn="just" eaLnBrk="0" fontAlgn="base" hangingPunct="0">
              <a:spcBef>
                <a:spcPct val="0"/>
              </a:spcBef>
              <a:spcAft>
                <a:spcPts val="400"/>
              </a:spcAft>
              <a:tabLst>
                <a:tab pos="292100" algn="l"/>
              </a:tabLst>
            </a:pPr>
            <a:r>
              <a:rPr lang="ru-RU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При пред'явленні </a:t>
            </a:r>
            <a:r>
              <a:rPr lang="uk-UA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пенсійного посвідчення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Страхувальником, надається </a:t>
            </a:r>
            <a:r>
              <a:rPr lang="uk-UA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знижка в розмірі 5%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від тарифу (за обома БЛОКАМИ страхування);</a:t>
            </a:r>
          </a:p>
          <a:p>
            <a:pPr algn="just" eaLnBrk="0" fontAlgn="base" hangingPunct="0">
              <a:spcBef>
                <a:spcPct val="0"/>
              </a:spcBef>
              <a:spcAft>
                <a:spcPts val="400"/>
              </a:spcAft>
              <a:tabLst>
                <a:tab pos="292100" algn="l"/>
              </a:tabLst>
            </a:pP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6. Страхування передбачає надання </a:t>
            </a:r>
            <a:r>
              <a:rPr lang="uk-UA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БЕЗКОШТОВНОЇ розстрочки </a:t>
            </a: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платежу ( на два платежі).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lang="uk-UA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Цілодобова інформаційна сервісна служба </a:t>
            </a:r>
            <a:r>
              <a:rPr lang="uk-UA" sz="2000" dirty="0"/>
              <a:t>за номером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ts val="40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lang="uk-UA" sz="2000" b="1" dirty="0"/>
              <a:t>0-800-</a:t>
            </a:r>
            <a:r>
              <a:rPr lang="en-US" sz="2000" b="1" dirty="0"/>
              <a:t>5</a:t>
            </a:r>
            <a:r>
              <a:rPr lang="uk-UA" sz="2000" b="1" dirty="0"/>
              <a:t>00-123.</a:t>
            </a: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34428"/>
            <a:ext cx="9144000" cy="3035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30000"/>
              </a:lnSpc>
            </a:pPr>
            <a:r>
              <a:rPr lang="uk-UA" b="1" dirty="0">
                <a:solidFill>
                  <a:schemeClr val="bg1"/>
                </a:solidFill>
              </a:rPr>
              <a:t>Переваги страхування в «</a:t>
            </a:r>
            <a:r>
              <a:rPr lang="en-US" b="1" dirty="0">
                <a:solidFill>
                  <a:schemeClr val="bg1"/>
                </a:solidFill>
              </a:rPr>
              <a:t>BBS Insurance</a:t>
            </a:r>
            <a:r>
              <a:rPr lang="uk-UA" b="1" dirty="0">
                <a:solidFill>
                  <a:schemeClr val="bg1"/>
                </a:solidFill>
              </a:rPr>
              <a:t>»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E0E3A5AB-2987-491C-BE18-7B5E91478D38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7966AB94-49F2-47A8-8468-C20F86D30BD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9C5D7BA-56FF-43F8-A230-629FF7DBF6D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20406D-B927-457D-85E3-1E9F02B0CB6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908907DE-00D1-4516-8CC7-2EB3C60D4B71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50340"/>
            <a:ext cx="2268000" cy="1076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6750340"/>
            <a:ext cx="2304256" cy="107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6750340"/>
            <a:ext cx="2304256" cy="1076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12" name="Прямоугольник 11"/>
          <p:cNvSpPr/>
          <p:nvPr/>
        </p:nvSpPr>
        <p:spPr>
          <a:xfrm>
            <a:off x="6876000" y="6750340"/>
            <a:ext cx="2268000" cy="107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215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50927" y="4691910"/>
            <a:ext cx="7979075" cy="842218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uk-UA" sz="2215" b="1" i="1" dirty="0">
                <a:cs typeface="Times New Roman" pitchFamily="18" charset="0"/>
              </a:rPr>
              <a:t>Тел.: (044) 277-21-21 </a:t>
            </a:r>
            <a:r>
              <a:rPr lang="uk-UA" sz="738" b="1" i="1" dirty="0">
                <a:cs typeface="Times New Roman" pitchFamily="18" charset="0"/>
              </a:rPr>
              <a:t>(багатоканальний)</a:t>
            </a:r>
          </a:p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en-US" sz="2215" b="1" i="1" dirty="0">
                <a:cs typeface="Times New Roman" pitchFamily="18" charset="0"/>
              </a:rPr>
              <a:t>e</a:t>
            </a:r>
            <a:r>
              <a:rPr lang="uk-UA" sz="2215" b="1" i="1" dirty="0">
                <a:cs typeface="Times New Roman" pitchFamily="18" charset="0"/>
              </a:rPr>
              <a:t>-mail: </a:t>
            </a:r>
            <a:r>
              <a:rPr lang="uk-UA" sz="2215" b="1" i="1" dirty="0" err="1">
                <a:cs typeface="Times New Roman" pitchFamily="18" charset="0"/>
              </a:rPr>
              <a:t>info</a:t>
            </a:r>
            <a:r>
              <a:rPr lang="uk-UA" sz="2215" b="1" i="1" dirty="0">
                <a:cs typeface="Times New Roman" pitchFamily="18" charset="0"/>
              </a:rPr>
              <a:t>@</a:t>
            </a:r>
            <a:r>
              <a:rPr lang="uk-UA" sz="2215" b="1" i="1" dirty="0" err="1">
                <a:cs typeface="Times New Roman" pitchFamily="18" charset="0"/>
              </a:rPr>
              <a:t>bbs.com.ua</a:t>
            </a:r>
            <a:r>
              <a:rPr lang="uk-UA" sz="2215" b="1" i="1" dirty="0">
                <a:cs typeface="Times New Roman" pitchFamily="18" charset="0"/>
              </a:rPr>
              <a:t>  </a:t>
            </a: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endParaRPr lang="uk-UA" sz="1846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r>
              <a:rPr lang="uk-UA" sz="2215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215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215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48" y="1055061"/>
            <a:ext cx="2571768" cy="93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253145" y="3231172"/>
            <a:ext cx="5306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Особливості збору та поширення інформації під час війни – Право на захист">
            <a:extLst>
              <a:ext uri="{FF2B5EF4-FFF2-40B4-BE49-F238E27FC236}">
                <a16:creationId xmlns:a16="http://schemas.microsoft.com/office/drawing/2014/main" id="{86F6DB38-C4C9-4FCC-B12F-6B8857E01D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9" r="20489"/>
          <a:stretch/>
        </p:blipFill>
        <p:spPr bwMode="auto">
          <a:xfrm>
            <a:off x="5868144" y="1196752"/>
            <a:ext cx="3151262" cy="291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204" y="1196752"/>
            <a:ext cx="8643966" cy="537723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uk-UA" dirty="0"/>
              <a:t>Методологічна база Програми</a:t>
            </a:r>
          </a:p>
          <a:p>
            <a:pPr>
              <a:lnSpc>
                <a:spcPct val="130000"/>
              </a:lnSpc>
            </a:pPr>
            <a:r>
              <a:rPr lang="uk-UA" dirty="0"/>
              <a:t>Страхувальник (Вигодонабувач)</a:t>
            </a:r>
            <a:endParaRPr lang="ru-RU" dirty="0"/>
          </a:p>
          <a:p>
            <a:pPr>
              <a:lnSpc>
                <a:spcPct val="130000"/>
              </a:lnSpc>
            </a:pPr>
            <a:r>
              <a:rPr lang="uk-UA" dirty="0"/>
              <a:t>Що можна застрахувати? 2 БЛОКИ страхування</a:t>
            </a:r>
            <a:endParaRPr lang="ru-RU" dirty="0"/>
          </a:p>
          <a:p>
            <a:pPr>
              <a:lnSpc>
                <a:spcPct val="130000"/>
              </a:lnSpc>
            </a:pPr>
            <a:r>
              <a:rPr lang="uk-UA" dirty="0"/>
              <a:t>І БЛОК СТРАХУВАННЯ МАЙНА</a:t>
            </a:r>
            <a:endParaRPr lang="ru-RU" sz="2000" dirty="0"/>
          </a:p>
          <a:p>
            <a:pPr>
              <a:lnSpc>
                <a:spcPct val="130000"/>
              </a:lnSpc>
            </a:pPr>
            <a:r>
              <a:rPr lang="uk-UA" dirty="0"/>
              <a:t>ІІ БЛОК СТРАХУВАННЯ ВІДПОВІДАЛЬНОСТІ</a:t>
            </a:r>
            <a:endParaRPr lang="ru-RU" dirty="0"/>
          </a:p>
          <a:p>
            <a:pPr marL="342900" indent="-342900"/>
            <a:endParaRPr lang="ru-RU" dirty="0"/>
          </a:p>
          <a:p>
            <a:pPr marL="342900" indent="-342900"/>
            <a:endParaRPr lang="ru-RU" dirty="0"/>
          </a:p>
          <a:p>
            <a:pPr marL="342900" indent="-342900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88F9460-55F4-40D9-A6B1-A4418E544622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23489"/>
            <a:ext cx="7886700" cy="543594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Зміст презентації Програми Садиба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02411237-CE52-4750-989E-7E5751D4BBA8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83665115-18DC-477A-9533-28CA683F2AEB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30BDC439-19B1-44BD-A91C-EE95EB178042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EFB58287-0C58-4DD6-8E22-2CE44CC5F255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C7C9F8FD-7AED-420F-9DCD-E566B113E6A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4"/>
          <p:cNvSpPr>
            <a:spLocks noChangeArrowheads="1"/>
          </p:cNvSpPr>
          <p:nvPr/>
        </p:nvSpPr>
        <p:spPr bwMode="auto">
          <a:xfrm>
            <a:off x="558124" y="2034398"/>
            <a:ext cx="3617832" cy="167227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Загальні умови</a:t>
            </a:r>
          </a:p>
          <a:p>
            <a:pPr marL="342900" indent="-342900" algn="ctr">
              <a:defRPr/>
            </a:pPr>
            <a:r>
              <a:rPr lang="uk-UA" sz="1600" b="1" dirty="0"/>
              <a:t> страхового продукту </a:t>
            </a:r>
          </a:p>
          <a:p>
            <a:pPr marL="342900" indent="-342900" algn="ctr">
              <a:defRPr/>
            </a:pPr>
            <a:r>
              <a:rPr lang="uk-UA" sz="1600" b="1" dirty="0"/>
              <a:t>«Страхування майна» </a:t>
            </a:r>
            <a:endParaRPr lang="ru-RU" sz="1600" dirty="0"/>
          </a:p>
        </p:txBody>
      </p:sp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5004048" y="2060848"/>
            <a:ext cx="3420095" cy="166952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Загальні умови</a:t>
            </a:r>
          </a:p>
          <a:p>
            <a:pPr marL="342900" indent="-342900" algn="ctr">
              <a:defRPr/>
            </a:pPr>
            <a:r>
              <a:rPr lang="uk-UA" sz="1600" b="1" dirty="0"/>
              <a:t> страхового продукту</a:t>
            </a:r>
          </a:p>
          <a:p>
            <a:pPr marL="342900" indent="-342900" algn="ctr">
              <a:defRPr/>
            </a:pPr>
            <a:r>
              <a:rPr lang="uk-UA" sz="1600" b="1" dirty="0"/>
              <a:t> «Страхування </a:t>
            </a:r>
          </a:p>
          <a:p>
            <a:pPr marL="342900" indent="-342900" algn="ctr">
              <a:defRPr/>
            </a:pPr>
            <a:r>
              <a:rPr lang="uk-UA" sz="1600" b="1" dirty="0"/>
              <a:t>відповідальності»</a:t>
            </a:r>
          </a:p>
        </p:txBody>
      </p:sp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806000" y="836142"/>
            <a:ext cx="3638208" cy="91672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Закон України </a:t>
            </a:r>
          </a:p>
          <a:p>
            <a:pPr marL="342900" indent="-342900" algn="ctr">
              <a:defRPr/>
            </a:pPr>
            <a:r>
              <a:rPr lang="uk-UA" sz="1600" b="1" dirty="0"/>
              <a:t>«Про страхування»</a:t>
            </a:r>
            <a:endParaRPr lang="ru-RU" dirty="0"/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2555776" y="4149080"/>
            <a:ext cx="4536504" cy="129614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Інформаційний документ про стандартний </a:t>
            </a:r>
          </a:p>
          <a:p>
            <a:pPr marL="342900" indent="-342900" algn="ctr">
              <a:defRPr/>
            </a:pPr>
            <a:r>
              <a:rPr lang="uk-UA" sz="1600" b="1" dirty="0"/>
              <a:t>страховий продукт </a:t>
            </a:r>
          </a:p>
          <a:p>
            <a:pPr marL="342900" indent="-342900" algn="ctr">
              <a:defRPr/>
            </a:pPr>
            <a:r>
              <a:rPr lang="uk-UA" sz="1600" b="1" dirty="0"/>
              <a:t>«Страхування майна та відповідальності»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6429396"/>
            <a:ext cx="864399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500" b="1" i="1" dirty="0">
                <a:solidFill>
                  <a:srgbClr val="C00000"/>
                </a:solidFill>
              </a:rPr>
              <a:t>*Заява на страхування та Перелік майна заявленого на страхування не складаються!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9115608-0A78-4571-999D-5B7BFDDA261F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74917" y="19028"/>
            <a:ext cx="87669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Методологічна база Програми</a:t>
            </a:r>
            <a:endParaRPr kumimoji="0" lang="ru-RU" sz="31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D55D1216-8B0F-4D6B-BA18-4868E4F77103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CCE73DE6-B029-4B45-8B70-77F8631498D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9ADA14F1-AC42-4B63-9709-D8EB75C57313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AB978E82-A3DB-44E3-A233-0D763946014F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2CA9BA7F-27A2-459B-8EAE-033CC7F59F1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Прямоугольник 102"/>
          <p:cNvSpPr/>
          <p:nvPr/>
        </p:nvSpPr>
        <p:spPr>
          <a:xfrm>
            <a:off x="761847" y="627868"/>
            <a:ext cx="1905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147350" y="3329733"/>
            <a:ext cx="2571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Вигодонабувач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3217036" y="529302"/>
            <a:ext cx="5715040" cy="2514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uk-UA" sz="1600" b="1" dirty="0"/>
              <a:t>- </a:t>
            </a:r>
            <a:r>
              <a:rPr lang="uk-UA" b="1" dirty="0"/>
              <a:t>Дієздатна фізична особа, у власності, користуванні або розпорядженні якої є житловий будинок:</a:t>
            </a: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uk-UA" b="1" dirty="0"/>
              <a:t> Власник;</a:t>
            </a: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uk-UA" b="1" dirty="0"/>
              <a:t> Співвласник (член сім’ї власника, а саме: особа, яка спільно проживає, пов’язана спільним побутом, має взаємні права та обов’язки з власником);</a:t>
            </a: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uk-UA" b="1" dirty="0"/>
              <a:t> Орендар (фізична особа, що орендує житловий будинок.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3322580" y="3136346"/>
            <a:ext cx="5572132" cy="325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5000"/>
              </a:lnSpc>
            </a:pPr>
            <a:r>
              <a:rPr lang="uk-UA" sz="1600" b="1" dirty="0"/>
              <a:t> - </a:t>
            </a:r>
            <a:r>
              <a:rPr lang="uk-UA" b="1" dirty="0"/>
              <a:t>Дієздатна фізична  особа, яку призначено Страхувальником отримувачем страхового відшкодування. </a:t>
            </a:r>
            <a:r>
              <a:rPr lang="uk-UA" i="1" dirty="0"/>
              <a:t>Наприклад:</a:t>
            </a:r>
          </a:p>
          <a:p>
            <a:pPr algn="just">
              <a:lnSpc>
                <a:spcPct val="95000"/>
              </a:lnSpc>
              <a:buFontTx/>
              <a:buChar char="-"/>
            </a:pPr>
            <a:endParaRPr lang="uk-UA" i="1" dirty="0"/>
          </a:p>
          <a:p>
            <a:pPr lvl="0" algn="just">
              <a:lnSpc>
                <a:spcPct val="95000"/>
              </a:lnSpc>
              <a:buFont typeface="Arial" pitchFamily="34" charset="0"/>
              <a:buChar char="•"/>
            </a:pPr>
            <a:r>
              <a:rPr lang="uk-UA" i="1" dirty="0"/>
              <a:t> якщо Страхувальником  є співвласник (член сім’ї власника) або орендар, Вигодонабувачем призначається власник  житлового будинку та/або тварин;</a:t>
            </a:r>
          </a:p>
          <a:p>
            <a:pPr lvl="0" algn="just">
              <a:lnSpc>
                <a:spcPct val="95000"/>
              </a:lnSpc>
              <a:buFont typeface="Arial" pitchFamily="34" charset="0"/>
              <a:buChar char="•"/>
            </a:pPr>
            <a:endParaRPr lang="ru-RU" i="1" dirty="0"/>
          </a:p>
          <a:p>
            <a:pPr lvl="0" algn="just">
              <a:lnSpc>
                <a:spcPct val="95000"/>
              </a:lnSpc>
              <a:buFont typeface="Arial" pitchFamily="34" charset="0"/>
              <a:buChar char="•"/>
            </a:pPr>
            <a:r>
              <a:rPr lang="uk-UA" i="1" dirty="0"/>
              <a:t> інша особа (окрім Страхувальника), якій може бути завдано збитки в результаті настання страхового випадку, і це підтверджено документально.</a:t>
            </a:r>
            <a:endParaRPr lang="ru-RU" i="1" dirty="0"/>
          </a:p>
        </p:txBody>
      </p:sp>
      <p:pic>
        <p:nvPicPr>
          <p:cNvPr id="1026" name="Picture 2" descr="C:\Users\user\Desktop\тварини\070822144434_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003" y="1237728"/>
            <a:ext cx="2713799" cy="1785380"/>
          </a:xfrm>
          <a:prstGeom prst="rect">
            <a:avLst/>
          </a:prstGeom>
          <a:noFill/>
        </p:spPr>
      </p:pic>
      <p:pic>
        <p:nvPicPr>
          <p:cNvPr id="1027" name="Picture 3" descr="C:\Users\user\Desktop\тварини\peo_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003" y="3729843"/>
            <a:ext cx="2714644" cy="2063129"/>
          </a:xfrm>
          <a:prstGeom prst="rect">
            <a:avLst/>
          </a:prstGeom>
          <a:noFill/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6FDB197-2125-499E-A011-BA8FF2FF7AB8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8579" y="-33538"/>
            <a:ext cx="8786842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 </a:t>
            </a:r>
            <a: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(Вигодонабувач)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29318658-FF9E-4AB3-87C7-052CE9B8E8A3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D9946B8B-C759-42A6-9589-B9BE7E2A4FF9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26A7146F-69DB-44D0-9AD5-557512933DBE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BD2604F3-29AA-4BBF-9AFB-D18B3999F5FA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45E7F95F-E731-4D90-B4BF-029E2ADA64B7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88094" y="505972"/>
            <a:ext cx="8424936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300" b="1" dirty="0"/>
              <a:t>Предметом Договору </a:t>
            </a:r>
            <a:r>
              <a:rPr lang="ru-RU" sz="1300" dirty="0"/>
              <a:t> –  є передача </a:t>
            </a:r>
            <a:r>
              <a:rPr lang="ru-RU" sz="1300" dirty="0" err="1"/>
              <a:t>Страхувальником</a:t>
            </a:r>
            <a:r>
              <a:rPr lang="ru-RU" sz="1300" dirty="0"/>
              <a:t> за плату </a:t>
            </a:r>
            <a:r>
              <a:rPr lang="ru-RU" sz="1300" dirty="0" err="1"/>
              <a:t>ризику</a:t>
            </a:r>
            <a:r>
              <a:rPr lang="ru-RU" sz="1300" dirty="0"/>
              <a:t>, </a:t>
            </a:r>
            <a:r>
              <a:rPr lang="ru-RU" sz="1300" dirty="0" err="1"/>
              <a:t>визначеного</a:t>
            </a:r>
            <a:r>
              <a:rPr lang="ru-RU" sz="1300" dirty="0"/>
              <a:t> Договором страхування, </a:t>
            </a:r>
            <a:r>
              <a:rPr lang="ru-RU" sz="1300" dirty="0" err="1"/>
              <a:t>пов’язаного</a:t>
            </a:r>
            <a:r>
              <a:rPr lang="ru-RU" sz="1300" dirty="0"/>
              <a:t> з </a:t>
            </a:r>
            <a:r>
              <a:rPr lang="ru-RU" sz="1300" dirty="0" err="1"/>
              <a:t>об’єктом</a:t>
            </a:r>
            <a:r>
              <a:rPr lang="ru-RU" sz="1300" dirty="0"/>
              <a:t> страхування та </a:t>
            </a:r>
            <a:r>
              <a:rPr lang="ru-RU" sz="1300" dirty="0" err="1"/>
              <a:t>розміщеним</a:t>
            </a:r>
            <a:r>
              <a:rPr lang="ru-RU" sz="1300" dirty="0"/>
              <a:t> за </a:t>
            </a:r>
            <a:r>
              <a:rPr lang="ru-RU" sz="1300" dirty="0" err="1"/>
              <a:t>вказаною</a:t>
            </a:r>
            <a:r>
              <a:rPr lang="ru-RU" sz="1300" dirty="0"/>
              <a:t> адресою, </a:t>
            </a:r>
            <a:r>
              <a:rPr lang="ru-RU" sz="1300" dirty="0" err="1"/>
              <a:t>зазначеною</a:t>
            </a:r>
            <a:r>
              <a:rPr lang="ru-RU" sz="1300" dirty="0"/>
              <a:t> в </a:t>
            </a:r>
            <a:r>
              <a:rPr lang="ru-RU" sz="1300" dirty="0" err="1"/>
              <a:t>Договорі</a:t>
            </a:r>
            <a:r>
              <a:rPr lang="ru-RU" sz="1300" dirty="0"/>
              <a:t> страхування, Страховику на </a:t>
            </a:r>
            <a:r>
              <a:rPr lang="ru-RU" sz="1300" dirty="0" err="1"/>
              <a:t>умовах</a:t>
            </a:r>
            <a:r>
              <a:rPr lang="ru-RU" sz="1300" dirty="0"/>
              <a:t> </a:t>
            </a:r>
            <a:r>
              <a:rPr lang="ru-RU" sz="1300" dirty="0" err="1"/>
              <a:t>визначених</a:t>
            </a:r>
            <a:r>
              <a:rPr lang="ru-RU" sz="1300" dirty="0"/>
              <a:t> Договором. </a:t>
            </a:r>
          </a:p>
        </p:txBody>
      </p:sp>
      <p:sp>
        <p:nvSpPr>
          <p:cNvPr id="17" name="AutoShape 34"/>
          <p:cNvSpPr>
            <a:spLocks noChangeArrowheads="1"/>
          </p:cNvSpPr>
          <p:nvPr/>
        </p:nvSpPr>
        <p:spPr bwMode="auto">
          <a:xfrm>
            <a:off x="1132310" y="4552819"/>
            <a:ext cx="4000528" cy="785818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b="1" dirty="0"/>
              <a:t>Рухоме майно</a:t>
            </a:r>
          </a:p>
          <a:p>
            <a:pPr marL="342900" indent="-342900" algn="ctr">
              <a:defRPr/>
            </a:pPr>
            <a:r>
              <a:rPr lang="uk-UA" sz="1400" b="1" dirty="0"/>
              <a:t>(меблі та предмети інтер'єру; </a:t>
            </a:r>
          </a:p>
          <a:p>
            <a:pPr marL="342900" indent="-342900" algn="ctr">
              <a:defRPr/>
            </a:pPr>
            <a:r>
              <a:rPr lang="uk-UA" sz="1400" b="1" dirty="0"/>
              <a:t>побутова та електронна техніка; інше) </a:t>
            </a:r>
          </a:p>
        </p:txBody>
      </p:sp>
      <p:sp>
        <p:nvSpPr>
          <p:cNvPr id="15" name="AutoShape 34"/>
          <p:cNvSpPr>
            <a:spLocks noChangeArrowheads="1"/>
          </p:cNvSpPr>
          <p:nvPr/>
        </p:nvSpPr>
        <p:spPr bwMode="auto">
          <a:xfrm>
            <a:off x="204057" y="1634865"/>
            <a:ext cx="4000528" cy="1285884"/>
          </a:xfrm>
          <a:prstGeom prst="roundRect">
            <a:avLst>
              <a:gd name="adj" fmla="val 16667"/>
            </a:avLst>
          </a:prstGeom>
          <a:solidFill>
            <a:srgbClr val="EA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endParaRPr lang="uk-UA" sz="800" b="1" dirty="0"/>
          </a:p>
          <a:p>
            <a:pPr marL="342900" indent="-342900" algn="ctr">
              <a:defRPr/>
            </a:pPr>
            <a:endParaRPr lang="uk-UA" sz="500" b="1" dirty="0"/>
          </a:p>
          <a:p>
            <a:pPr marL="342900" indent="-342900" algn="ctr">
              <a:defRPr/>
            </a:pPr>
            <a:r>
              <a:rPr lang="uk-UA" sz="2000" b="1" dirty="0"/>
              <a:t>І БЛОК СТРАХУВАННЯ МАЙНА</a:t>
            </a:r>
          </a:p>
          <a:p>
            <a:pPr marL="342900" indent="-342900" algn="ctr">
              <a:defRPr/>
            </a:pPr>
            <a:r>
              <a:rPr lang="uk-UA" b="1" dirty="0"/>
              <a:t>Житловий будинок </a:t>
            </a:r>
          </a:p>
          <a:p>
            <a:pPr marL="342900" indent="-342900" algn="ctr">
              <a:defRPr/>
            </a:pPr>
            <a:endParaRPr lang="uk-UA" sz="300" b="1" dirty="0"/>
          </a:p>
          <a:p>
            <a:pPr marL="342900" indent="-342900" algn="ctr">
              <a:lnSpc>
                <a:spcPct val="120000"/>
              </a:lnSpc>
              <a:defRPr/>
            </a:pPr>
            <a:r>
              <a:rPr lang="uk-UA" sz="1400" b="1" dirty="0"/>
              <a:t>(в т.ч. оздоблення та обладнання) </a:t>
            </a:r>
          </a:p>
          <a:p>
            <a:pPr marL="342900" indent="-342900" algn="ctr">
              <a:lnSpc>
                <a:spcPct val="120000"/>
              </a:lnSpc>
              <a:defRPr/>
            </a:pPr>
            <a:r>
              <a:rPr lang="uk-UA" sz="1400" b="1" dirty="0"/>
              <a:t>(приватні будинки, дачні будинки)</a:t>
            </a:r>
            <a:endParaRPr lang="ru-RU" sz="1400" b="1" dirty="0"/>
          </a:p>
          <a:p>
            <a:pPr marL="342900" indent="-342900" algn="ctr">
              <a:defRPr/>
            </a:pPr>
            <a:endParaRPr lang="ru-RU" sz="1200" b="1" dirty="0"/>
          </a:p>
        </p:txBody>
      </p:sp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4903621" y="1590415"/>
            <a:ext cx="4071966" cy="1883145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2000" b="1" dirty="0"/>
              <a:t>ІІ БЛОК СТРАХУВАННЯ </a:t>
            </a:r>
          </a:p>
          <a:p>
            <a:pPr marL="342900" indent="-342900" algn="ctr">
              <a:defRPr/>
            </a:pPr>
            <a:r>
              <a:rPr lang="uk-UA" sz="2000" b="1" dirty="0"/>
              <a:t>ВІДПОВІДАЛЬНОСТІ </a:t>
            </a:r>
          </a:p>
          <a:p>
            <a:pPr marL="342900" indent="-342900" algn="ctr">
              <a:defRPr/>
            </a:pPr>
            <a:endParaRPr lang="uk-UA" sz="700" b="1" dirty="0"/>
          </a:p>
          <a:p>
            <a:pPr marL="342900" indent="-342900" algn="ctr">
              <a:lnSpc>
                <a:spcPct val="120000"/>
              </a:lnSpc>
              <a:defRPr/>
            </a:pPr>
            <a:r>
              <a:rPr lang="uk-UA" sz="1600" b="1" dirty="0"/>
              <a:t>за нанесення шкоди третім особам </a:t>
            </a:r>
          </a:p>
          <a:p>
            <a:pPr marL="342900" indent="-342900" algn="ctr">
              <a:lnSpc>
                <a:spcPct val="120000"/>
              </a:lnSpc>
              <a:defRPr/>
            </a:pPr>
            <a:r>
              <a:rPr lang="uk-UA" sz="1600" b="1" dirty="0"/>
              <a:t>внаслідок володіння  застрахованими </a:t>
            </a:r>
          </a:p>
          <a:p>
            <a:pPr marL="342900" indent="-342900" algn="ctr">
              <a:lnSpc>
                <a:spcPct val="120000"/>
              </a:lnSpc>
              <a:defRPr/>
            </a:pPr>
            <a:r>
              <a:rPr lang="uk-UA" sz="1600" b="1" dirty="0"/>
              <a:t>тваринами</a:t>
            </a:r>
            <a:endParaRPr lang="ru-RU" sz="1600" b="1" dirty="0"/>
          </a:p>
        </p:txBody>
      </p:sp>
      <p:sp>
        <p:nvSpPr>
          <p:cNvPr id="21" name="AutoShape 34"/>
          <p:cNvSpPr>
            <a:spLocks noChangeArrowheads="1"/>
          </p:cNvSpPr>
          <p:nvPr/>
        </p:nvSpPr>
        <p:spPr bwMode="auto">
          <a:xfrm>
            <a:off x="2786050" y="5589240"/>
            <a:ext cx="4000528" cy="785818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b="1" dirty="0"/>
              <a:t>Господарські будівлі та </a:t>
            </a:r>
          </a:p>
          <a:p>
            <a:pPr marL="342900" indent="-342900" algn="ctr">
              <a:defRPr/>
            </a:pPr>
            <a:r>
              <a:rPr lang="uk-UA" b="1" dirty="0"/>
              <a:t>споруди </a:t>
            </a:r>
            <a:r>
              <a:rPr lang="uk-UA" sz="1400" b="1" dirty="0"/>
              <a:t>(літні кухні, гаражі, погреби,</a:t>
            </a:r>
          </a:p>
          <a:p>
            <a:pPr marL="342900" indent="-342900" algn="ctr">
              <a:defRPr/>
            </a:pPr>
            <a:r>
              <a:rPr lang="uk-UA" sz="1400" b="1" dirty="0"/>
              <a:t> лазні, сараї, паркани, колодязі тощо) </a:t>
            </a:r>
          </a:p>
        </p:txBody>
      </p:sp>
      <p:sp>
        <p:nvSpPr>
          <p:cNvPr id="22" name="Плюс 21"/>
          <p:cNvSpPr/>
          <p:nvPr/>
        </p:nvSpPr>
        <p:spPr bwMode="auto">
          <a:xfrm>
            <a:off x="43281" y="3948363"/>
            <a:ext cx="571504" cy="500066"/>
          </a:xfrm>
          <a:prstGeom prst="mathPlus">
            <a:avLst>
              <a:gd name="adj1" fmla="val 16078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Плюс 22"/>
          <p:cNvSpPr/>
          <p:nvPr/>
        </p:nvSpPr>
        <p:spPr bwMode="auto">
          <a:xfrm>
            <a:off x="2050051" y="5517232"/>
            <a:ext cx="428628" cy="357190"/>
          </a:xfrm>
          <a:prstGeom prst="mathPlus">
            <a:avLst>
              <a:gd name="adj1" fmla="val 16078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5279" y="4065992"/>
            <a:ext cx="5344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i="1" dirty="0">
                <a:solidFill>
                  <a:srgbClr val="002060"/>
                </a:solidFill>
              </a:rPr>
              <a:t>Групи майна, що страхуються тільки разом </a:t>
            </a:r>
          </a:p>
          <a:p>
            <a:r>
              <a:rPr lang="uk-UA" sz="1400" b="1" i="1" dirty="0">
                <a:solidFill>
                  <a:srgbClr val="002060"/>
                </a:solidFill>
              </a:rPr>
              <a:t>із самостійним БЛОКОМ МАЙНА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08880" y="1221083"/>
            <a:ext cx="359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>
                <a:solidFill>
                  <a:srgbClr val="002060"/>
                </a:solidFill>
              </a:rPr>
              <a:t>Самостійні БЛОКИ </a:t>
            </a:r>
            <a:r>
              <a:rPr lang="uk-UA" b="1" i="1" cap="all" dirty="0">
                <a:solidFill>
                  <a:srgbClr val="002060"/>
                </a:solidFill>
              </a:rPr>
              <a:t>страхування</a:t>
            </a:r>
            <a:endParaRPr lang="ru-RU" b="1" i="1" cap="all" dirty="0">
              <a:solidFill>
                <a:srgbClr val="002060"/>
              </a:solidFill>
            </a:endParaRPr>
          </a:p>
        </p:txBody>
      </p:sp>
      <p:sp>
        <p:nvSpPr>
          <p:cNvPr id="28" name="Плюс 27"/>
          <p:cNvSpPr/>
          <p:nvPr/>
        </p:nvSpPr>
        <p:spPr bwMode="auto">
          <a:xfrm>
            <a:off x="4204585" y="1777741"/>
            <a:ext cx="571504" cy="500066"/>
          </a:xfrm>
          <a:prstGeom prst="mathPlus">
            <a:avLst>
              <a:gd name="adj1" fmla="val 16078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F5A1F66-F5AB-4811-9411-ADB80B7AD3B3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71438" y="-26217"/>
            <a:ext cx="91440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підлягає страхуванню? 2 БЛОКИ страхування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E73B6276-D7A6-403F-9533-B252CD2A8713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1E66C2DC-A89C-47D8-98AC-F41910722BA2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221DA6AE-237F-4DAB-9AE5-E2FF4B598D36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19897765-8EE7-414A-B39A-D311D8A0919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F6F86919-7BBE-44A1-9A6B-DD2D30BD4E0C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30679" y="3013879"/>
            <a:ext cx="40678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 </a:t>
            </a:r>
            <a:r>
              <a:rPr lang="ru-RU" sz="1400" b="1" dirty="0"/>
              <a:t>Об’єктом страхування </a:t>
            </a:r>
            <a:r>
              <a:rPr lang="ru-RU" sz="1400" dirty="0"/>
              <a:t>є </a:t>
            </a:r>
            <a:r>
              <a:rPr lang="ru-RU" sz="1400" dirty="0" err="1"/>
              <a:t>майно</a:t>
            </a:r>
            <a:r>
              <a:rPr lang="ru-RU" sz="1400" dirty="0"/>
              <a:t> </a:t>
            </a:r>
            <a:r>
              <a:rPr lang="ru-RU" sz="1400" dirty="0" err="1"/>
              <a:t>Страхувальника</a:t>
            </a:r>
            <a:r>
              <a:rPr lang="ru-RU" sz="1400" dirty="0"/>
              <a:t> на </a:t>
            </a:r>
            <a:r>
              <a:rPr lang="ru-RU" sz="1400" dirty="0" err="1"/>
              <a:t>праві</a:t>
            </a:r>
            <a:r>
              <a:rPr lang="ru-RU" sz="1400" dirty="0"/>
              <a:t> </a:t>
            </a:r>
            <a:r>
              <a:rPr lang="ru-RU" sz="1400" dirty="0" err="1"/>
              <a:t>володіння</a:t>
            </a:r>
            <a:r>
              <a:rPr lang="ru-RU" sz="1400" dirty="0"/>
              <a:t>, </a:t>
            </a:r>
            <a:r>
              <a:rPr lang="ru-RU" sz="1400" dirty="0" err="1"/>
              <a:t>користування</a:t>
            </a:r>
            <a:r>
              <a:rPr lang="ru-RU" sz="1400" dirty="0"/>
              <a:t> і </a:t>
            </a:r>
            <a:r>
              <a:rPr lang="ru-RU" sz="1400" dirty="0" err="1"/>
              <a:t>розпорядження</a:t>
            </a:r>
            <a:r>
              <a:rPr lang="ru-RU" sz="1400" dirty="0"/>
              <a:t> </a:t>
            </a:r>
            <a:r>
              <a:rPr lang="ru-RU" sz="1400" dirty="0" err="1"/>
              <a:t>цим</a:t>
            </a:r>
            <a:r>
              <a:rPr lang="ru-RU" sz="1400" dirty="0"/>
              <a:t> </a:t>
            </a:r>
            <a:r>
              <a:rPr lang="ru-RU" sz="1400" dirty="0" err="1"/>
              <a:t>майном</a:t>
            </a:r>
            <a:r>
              <a:rPr lang="ru-RU" sz="1400" dirty="0"/>
              <a:t>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можливі</a:t>
            </a:r>
            <a:r>
              <a:rPr lang="ru-RU" sz="1400" dirty="0"/>
              <a:t> </a:t>
            </a:r>
            <a:r>
              <a:rPr lang="ru-RU" sz="1400" dirty="0" err="1"/>
              <a:t>збитки</a:t>
            </a:r>
            <a:r>
              <a:rPr lang="ru-RU" sz="1400" dirty="0"/>
              <a:t> чи витрати при </a:t>
            </a:r>
            <a:r>
              <a:rPr lang="ru-RU" sz="1400" dirty="0" err="1"/>
              <a:t>використанні</a:t>
            </a:r>
            <a:r>
              <a:rPr lang="ru-RU" sz="1400" dirty="0"/>
              <a:t> такого </a:t>
            </a:r>
            <a:r>
              <a:rPr lang="ru-RU" sz="1400" dirty="0" err="1"/>
              <a:t>застрахованого</a:t>
            </a:r>
            <a:r>
              <a:rPr lang="ru-RU" sz="1400" dirty="0"/>
              <a:t> майна.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22883" y="3712682"/>
            <a:ext cx="33843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Об’єктом страхування </a:t>
            </a:r>
            <a:r>
              <a:rPr lang="ru-RU" sz="1400" dirty="0"/>
              <a:t>є </a:t>
            </a:r>
            <a:r>
              <a:rPr lang="ru-RU" sz="1400" dirty="0" err="1"/>
              <a:t>відповідальність</a:t>
            </a:r>
            <a:r>
              <a:rPr lang="ru-RU" sz="1400" dirty="0"/>
              <a:t> </a:t>
            </a:r>
            <a:r>
              <a:rPr lang="ru-RU" sz="1400" dirty="0" err="1"/>
              <a:t>Страхувальника</a:t>
            </a:r>
            <a:r>
              <a:rPr lang="ru-RU" sz="1400" dirty="0"/>
              <a:t> за </a:t>
            </a:r>
            <a:r>
              <a:rPr lang="ru-RU" sz="1400" dirty="0" err="1"/>
              <a:t>заподіяну</a:t>
            </a:r>
            <a:r>
              <a:rPr lang="ru-RU" sz="1400" dirty="0"/>
              <a:t> шкоду </a:t>
            </a:r>
            <a:r>
              <a:rPr lang="ru-RU" sz="1400" dirty="0" err="1"/>
              <a:t>особі</a:t>
            </a:r>
            <a:r>
              <a:rPr lang="ru-RU" sz="1400" dirty="0"/>
              <a:t> (чи </a:t>
            </a:r>
            <a:r>
              <a:rPr lang="ru-RU" sz="1400" dirty="0" err="1"/>
              <a:t>Третій</a:t>
            </a:r>
            <a:r>
              <a:rPr lang="ru-RU" sz="1400" dirty="0"/>
              <a:t> </a:t>
            </a:r>
            <a:r>
              <a:rPr lang="ru-RU" sz="1400" dirty="0" err="1"/>
              <a:t>особі</a:t>
            </a:r>
            <a:r>
              <a:rPr lang="ru-RU" sz="1400" dirty="0"/>
              <a:t>)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її</a:t>
            </a:r>
            <a:r>
              <a:rPr lang="ru-RU" sz="1400" dirty="0"/>
              <a:t> майну.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5" y="3412470"/>
            <a:ext cx="1857356" cy="185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C:\Users\user\Desktop\тварини\img_1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5" y="2626652"/>
            <a:ext cx="1857356" cy="1436899"/>
          </a:xfrm>
          <a:prstGeom prst="rect">
            <a:avLst/>
          </a:prstGeom>
          <a:noFill/>
        </p:spPr>
      </p:pic>
      <p:sp>
        <p:nvSpPr>
          <p:cNvPr id="16" name="Стрелка вниз 15"/>
          <p:cNvSpPr/>
          <p:nvPr/>
        </p:nvSpPr>
        <p:spPr bwMode="auto">
          <a:xfrm>
            <a:off x="6500826" y="3857628"/>
            <a:ext cx="571504" cy="714380"/>
          </a:xfrm>
          <a:prstGeom prst="downArrow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2D05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60" y="6145470"/>
            <a:ext cx="6929486" cy="284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5000"/>
              </a:lnSpc>
            </a:pPr>
            <a:r>
              <a:rPr lang="uk-UA" sz="1600" b="1" i="1" dirty="0">
                <a:solidFill>
                  <a:srgbClr val="C00000"/>
                </a:solidFill>
              </a:rPr>
              <a:t>*Страхування майна без Житлового будинку ЗАБОРОНЕНО!</a:t>
            </a:r>
            <a:endParaRPr lang="ru-RU" sz="1600" b="1" i="1" dirty="0">
              <a:solidFill>
                <a:srgbClr val="C00000"/>
              </a:solidFill>
            </a:endParaRPr>
          </a:p>
        </p:txBody>
      </p:sp>
      <p:sp>
        <p:nvSpPr>
          <p:cNvPr id="21" name="AutoShape 34"/>
          <p:cNvSpPr>
            <a:spLocks noChangeArrowheads="1"/>
          </p:cNvSpPr>
          <p:nvPr/>
        </p:nvSpPr>
        <p:spPr bwMode="auto">
          <a:xfrm>
            <a:off x="217730" y="5519891"/>
            <a:ext cx="7000924" cy="571504"/>
          </a:xfrm>
          <a:prstGeom prst="roundRect">
            <a:avLst>
              <a:gd name="adj" fmla="val 16667"/>
            </a:avLst>
          </a:prstGeom>
          <a:solidFill>
            <a:srgbClr val="EA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/>
          <a:lstStyle/>
          <a:p>
            <a:pPr indent="11113" algn="just">
              <a:defRPr/>
            </a:pPr>
            <a:r>
              <a:rPr lang="uk-UA" b="1" dirty="0">
                <a:solidFill>
                  <a:schemeClr val="bg1"/>
                </a:solidFill>
              </a:rPr>
              <a:t>Господарські будівлі та споруди </a:t>
            </a:r>
            <a:r>
              <a:rPr lang="uk-UA" sz="1400" b="1" dirty="0">
                <a:solidFill>
                  <a:schemeClr val="bg1"/>
                </a:solidFill>
              </a:rPr>
              <a:t>(літні кухні, гаражі, погреби, лазні, сараї, паркани, ворота, комори, колодязі тощо) </a:t>
            </a:r>
          </a:p>
        </p:txBody>
      </p:sp>
      <p:sp>
        <p:nvSpPr>
          <p:cNvPr id="23" name="Стрелка вниз 22"/>
          <p:cNvSpPr/>
          <p:nvPr/>
        </p:nvSpPr>
        <p:spPr bwMode="auto">
          <a:xfrm>
            <a:off x="6429388" y="2143116"/>
            <a:ext cx="571504" cy="642942"/>
          </a:xfrm>
          <a:prstGeom prst="downArrow">
            <a:avLst/>
          </a:prstGeom>
          <a:gradFill flip="none" rotWithShape="1">
            <a:gsLst>
              <a:gs pos="0">
                <a:srgbClr val="92D050"/>
              </a:gs>
              <a:gs pos="50000">
                <a:srgbClr val="92D05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AutoShape 34"/>
          <p:cNvSpPr>
            <a:spLocks noChangeArrowheads="1"/>
          </p:cNvSpPr>
          <p:nvPr/>
        </p:nvSpPr>
        <p:spPr bwMode="auto">
          <a:xfrm>
            <a:off x="214282" y="2000240"/>
            <a:ext cx="7000924" cy="1214446"/>
          </a:xfrm>
          <a:prstGeom prst="roundRect">
            <a:avLst>
              <a:gd name="adj" fmla="val 16667"/>
            </a:avLst>
          </a:prstGeom>
          <a:solidFill>
            <a:srgbClr val="C0BCB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just">
              <a:lnSpc>
                <a:spcPct val="90000"/>
              </a:lnSpc>
              <a:defRPr/>
            </a:pPr>
            <a:endParaRPr lang="uk-UA" sz="800" b="1" dirty="0"/>
          </a:p>
          <a:p>
            <a:pPr marL="342900" indent="-342900" algn="just">
              <a:lnSpc>
                <a:spcPct val="90000"/>
              </a:lnSpc>
              <a:defRPr/>
            </a:pPr>
            <a:r>
              <a:rPr lang="uk-UA" sz="2000" b="1" dirty="0"/>
              <a:t>Оздоблення (ремонт) </a:t>
            </a:r>
            <a:r>
              <a:rPr lang="uk-UA" sz="1400" b="1" dirty="0"/>
              <a:t>покриття стін </a:t>
            </a:r>
            <a:r>
              <a:rPr lang="uk-UA" sz="1100" b="1" dirty="0"/>
              <a:t>(шпалери, фарба, плитка, 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uk-UA" sz="1100" b="1" dirty="0"/>
              <a:t>штукатурка </a:t>
            </a:r>
            <a:r>
              <a:rPr lang="uk-UA" sz="900" b="1" dirty="0"/>
              <a:t>ін.), </a:t>
            </a:r>
            <a:r>
              <a:rPr lang="uk-UA" sz="1400" b="1" dirty="0"/>
              <a:t>підлоги </a:t>
            </a:r>
            <a:r>
              <a:rPr lang="uk-UA" sz="1100" b="1" dirty="0"/>
              <a:t>(паркет, кахель, ламінат </a:t>
            </a:r>
            <a:r>
              <a:rPr lang="uk-UA" sz="900" b="1" dirty="0"/>
              <a:t>в т.ч. </a:t>
            </a:r>
            <a:r>
              <a:rPr lang="uk-UA" sz="1100" b="1" dirty="0"/>
              <a:t>цементна стяжка  </a:t>
            </a:r>
            <a:r>
              <a:rPr lang="uk-UA" sz="900" b="1" dirty="0"/>
              <a:t>ін.), </a:t>
            </a:r>
            <a:r>
              <a:rPr lang="uk-UA" sz="1400" b="1" dirty="0"/>
              <a:t>стелі ін.)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uk-UA" sz="2000" b="1" dirty="0"/>
              <a:t>Вікна та двері</a:t>
            </a:r>
            <a:r>
              <a:rPr lang="uk-UA" sz="1400" b="1" dirty="0"/>
              <a:t> (вхідні двері, вікна/двері балконів, лоджій ін.)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uk-UA" sz="2000" b="1" dirty="0"/>
              <a:t>Обладнання </a:t>
            </a:r>
            <a:r>
              <a:rPr lang="uk-UA" sz="1400" b="1" dirty="0"/>
              <a:t>(вбудоване, стаціонарно встановлене в приміщенні)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uk-UA" sz="1100" b="1" dirty="0"/>
              <a:t>(сантехніка; кухонне обладнання, лічильники води, газу, електроенергії, супутникове</a:t>
            </a:r>
            <a:r>
              <a:rPr lang="en-US" sz="1100" b="1" dirty="0"/>
              <a:t>TV</a:t>
            </a:r>
            <a:r>
              <a:rPr lang="uk-UA" sz="1100" b="1" dirty="0"/>
              <a:t> ін.)</a:t>
            </a:r>
          </a:p>
          <a:p>
            <a:pPr marL="342900" indent="-342900" algn="just">
              <a:lnSpc>
                <a:spcPct val="90000"/>
              </a:lnSpc>
              <a:defRPr/>
            </a:pPr>
            <a:endParaRPr lang="uk-UA" sz="1400" b="1" dirty="0"/>
          </a:p>
        </p:txBody>
      </p:sp>
      <p:sp>
        <p:nvSpPr>
          <p:cNvPr id="25" name="AutoShape 34"/>
          <p:cNvSpPr>
            <a:spLocks noChangeArrowheads="1"/>
          </p:cNvSpPr>
          <p:nvPr/>
        </p:nvSpPr>
        <p:spPr bwMode="auto">
          <a:xfrm>
            <a:off x="214282" y="1000108"/>
            <a:ext cx="7000924" cy="928694"/>
          </a:xfrm>
          <a:prstGeom prst="roundRect">
            <a:avLst>
              <a:gd name="adj" fmla="val 16667"/>
            </a:avLst>
          </a:prstGeom>
          <a:solidFill>
            <a:srgbClr val="EA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just">
              <a:defRPr/>
            </a:pPr>
            <a:endParaRPr lang="uk-UA" sz="1300" b="1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uk-UA" sz="1600" b="1" dirty="0">
                <a:solidFill>
                  <a:schemeClr val="bg1"/>
                </a:solidFill>
              </a:rPr>
              <a:t>Житловий будинок </a:t>
            </a:r>
            <a:r>
              <a:rPr lang="uk-UA" sz="1300" b="1" dirty="0">
                <a:solidFill>
                  <a:schemeClr val="bg1"/>
                </a:solidFill>
              </a:rPr>
              <a:t>(нерухоме майно (конструктивні елементи), будинок або його </a:t>
            </a:r>
          </a:p>
          <a:p>
            <a:pPr marL="342900" indent="-342900" algn="just">
              <a:defRPr/>
            </a:pPr>
            <a:r>
              <a:rPr lang="uk-UA" sz="1300" b="1" dirty="0">
                <a:solidFill>
                  <a:schemeClr val="bg1"/>
                </a:solidFill>
              </a:rPr>
              <a:t>частина, виділена в матеріальній формі, включаючи невід’ємні інженерні комунікації </a:t>
            </a:r>
          </a:p>
          <a:p>
            <a:pPr marL="342900" indent="-342900" algn="just">
              <a:defRPr/>
            </a:pPr>
            <a:r>
              <a:rPr lang="uk-UA" sz="1300" b="1" dirty="0">
                <a:solidFill>
                  <a:schemeClr val="bg1"/>
                </a:solidFill>
              </a:rPr>
              <a:t>(- це </a:t>
            </a:r>
            <a:r>
              <a:rPr lang="uk-UA" sz="1300" b="1" dirty="0" err="1">
                <a:solidFill>
                  <a:schemeClr val="bg1"/>
                </a:solidFill>
              </a:rPr>
              <a:t>водо-</a:t>
            </a:r>
            <a:r>
              <a:rPr lang="uk-UA" sz="1300" b="1" dirty="0">
                <a:solidFill>
                  <a:schemeClr val="bg1"/>
                </a:solidFill>
              </a:rPr>
              <a:t>, газо-, теплопостачання, каналізації та опалення, електричні, телевізійні, комп’ютерні, </a:t>
            </a:r>
          </a:p>
          <a:p>
            <a:pPr marL="342900" indent="-342900" algn="just">
              <a:defRPr/>
            </a:pPr>
            <a:r>
              <a:rPr lang="uk-UA" sz="1300" b="1" dirty="0">
                <a:solidFill>
                  <a:schemeClr val="bg1"/>
                </a:solidFill>
              </a:rPr>
              <a:t>телефонні мережі ін. кабелі) (в т.ч. внутрішнє і зовнішнє оздоблення та обладнання) </a:t>
            </a:r>
          </a:p>
          <a:p>
            <a:pPr marL="342900" indent="-342900" algn="just">
              <a:defRPr/>
            </a:pPr>
            <a:endParaRPr lang="ru-RU" sz="1300" b="1" dirty="0">
              <a:solidFill>
                <a:schemeClr val="bg1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 bwMode="auto">
          <a:xfrm>
            <a:off x="6393669" y="1873102"/>
            <a:ext cx="571504" cy="642942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AutoShape 34"/>
          <p:cNvSpPr>
            <a:spLocks noChangeArrowheads="1"/>
          </p:cNvSpPr>
          <p:nvPr/>
        </p:nvSpPr>
        <p:spPr bwMode="auto">
          <a:xfrm>
            <a:off x="214282" y="3947081"/>
            <a:ext cx="7000924" cy="1500198"/>
          </a:xfrm>
          <a:prstGeom prst="roundRect">
            <a:avLst>
              <a:gd name="adj" fmla="val 16667"/>
            </a:avLst>
          </a:prstGeom>
          <a:solidFill>
            <a:srgbClr val="C0BCB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180975" indent="-180975">
              <a:buFont typeface="Arial" pitchFamily="34" charset="0"/>
              <a:buChar char="•"/>
              <a:defRPr/>
            </a:pPr>
            <a:r>
              <a:rPr lang="uk-UA" b="1" dirty="0"/>
              <a:t>Меблі та предмети інтер'єру </a:t>
            </a:r>
            <a:r>
              <a:rPr lang="uk-UA" sz="1400" b="1" dirty="0"/>
              <a:t>(тверді та м'які меблі: окремі </a:t>
            </a:r>
          </a:p>
          <a:p>
            <a:pPr marL="180975" indent="-180975">
              <a:defRPr/>
            </a:pPr>
            <a:r>
              <a:rPr lang="uk-UA" sz="1400" b="1" dirty="0"/>
              <a:t>предмети</a:t>
            </a:r>
            <a:r>
              <a:rPr lang="uk-UA" sz="900" b="1" dirty="0"/>
              <a:t> </a:t>
            </a:r>
            <a:r>
              <a:rPr lang="uk-UA" sz="1400" b="1" dirty="0"/>
              <a:t>меблів</a:t>
            </a:r>
            <a:r>
              <a:rPr lang="uk-UA" sz="900" b="1" dirty="0"/>
              <a:t>, </a:t>
            </a:r>
            <a:r>
              <a:rPr lang="uk-UA" sz="1400" b="1" dirty="0"/>
              <a:t>гарнітури</a:t>
            </a:r>
            <a:r>
              <a:rPr lang="uk-UA" sz="900" b="1" dirty="0"/>
              <a:t>; </a:t>
            </a:r>
            <a:r>
              <a:rPr lang="uk-UA" sz="1400" b="1" dirty="0"/>
              <a:t>килими</a:t>
            </a:r>
            <a:r>
              <a:rPr lang="uk-UA" sz="900" b="1" dirty="0"/>
              <a:t>, </a:t>
            </a:r>
            <a:r>
              <a:rPr lang="uk-UA" sz="1400" b="1" dirty="0"/>
              <a:t>штори</a:t>
            </a:r>
            <a:r>
              <a:rPr lang="uk-UA" sz="900" b="1" dirty="0"/>
              <a:t>, </a:t>
            </a:r>
            <a:r>
              <a:rPr lang="uk-UA" sz="1400" b="1" dirty="0"/>
              <a:t>жалюзі</a:t>
            </a:r>
            <a:r>
              <a:rPr lang="uk-UA" sz="900" b="1" dirty="0"/>
              <a:t>, </a:t>
            </a:r>
            <a:r>
              <a:rPr lang="uk-UA" sz="1400" b="1" dirty="0"/>
              <a:t>освітлювальні</a:t>
            </a:r>
            <a:r>
              <a:rPr lang="uk-UA" sz="900" b="1" dirty="0"/>
              <a:t> </a:t>
            </a:r>
            <a:r>
              <a:rPr lang="uk-UA" sz="1400" b="1" dirty="0"/>
              <a:t>прилади </a:t>
            </a:r>
            <a:r>
              <a:rPr lang="uk-UA" sz="1200" b="1" dirty="0"/>
              <a:t>ін.) 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uk-UA" b="1" dirty="0"/>
              <a:t>Побутова та електронна техніка </a:t>
            </a:r>
            <a:r>
              <a:rPr lang="uk-UA" sz="1400" b="1" dirty="0"/>
              <a:t>(холодильники, печі СВЧ, </a:t>
            </a:r>
          </a:p>
          <a:p>
            <a:pPr marL="180975" indent="-180975">
              <a:defRPr/>
            </a:pPr>
            <a:r>
              <a:rPr lang="uk-UA" sz="1400" b="1" dirty="0"/>
              <a:t>пилососи</a:t>
            </a:r>
            <a:r>
              <a:rPr lang="uk-UA" sz="900" b="1" dirty="0"/>
              <a:t>, </a:t>
            </a:r>
            <a:r>
              <a:rPr lang="uk-UA" sz="1400" b="1" dirty="0"/>
              <a:t>електропраски</a:t>
            </a:r>
            <a:r>
              <a:rPr lang="uk-UA" sz="900" b="1" dirty="0"/>
              <a:t>, </a:t>
            </a:r>
            <a:r>
              <a:rPr lang="uk-UA" sz="1400" b="1" dirty="0"/>
              <a:t>газові/електроплити</a:t>
            </a:r>
            <a:r>
              <a:rPr lang="uk-UA" sz="900" b="1" dirty="0"/>
              <a:t>; </a:t>
            </a:r>
            <a:r>
              <a:rPr lang="uk-UA" sz="1400" b="1" dirty="0"/>
              <a:t>ТВ</a:t>
            </a:r>
            <a:r>
              <a:rPr lang="uk-UA" sz="900" b="1" dirty="0"/>
              <a:t>, </a:t>
            </a:r>
            <a:r>
              <a:rPr lang="uk-UA" sz="1400" b="1" dirty="0"/>
              <a:t>відео-</a:t>
            </a:r>
            <a:r>
              <a:rPr lang="uk-UA" sz="900" b="1" dirty="0"/>
              <a:t> , </a:t>
            </a:r>
            <a:r>
              <a:rPr lang="uk-UA" sz="1400" b="1" dirty="0"/>
              <a:t>аудіотехніка, ПК ін.) 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uk-UA" b="1" dirty="0"/>
              <a:t>Інше рухоме майно, </a:t>
            </a:r>
            <a:r>
              <a:rPr lang="uk-UA" sz="1400" b="1" dirty="0"/>
              <a:t>зазначене в Договорі (паливо, будівельні </a:t>
            </a:r>
          </a:p>
          <a:p>
            <a:pPr marL="180975" indent="-180975">
              <a:defRPr/>
            </a:pPr>
            <a:r>
              <a:rPr lang="uk-UA" sz="1400" b="1" dirty="0"/>
              <a:t>матеріали,  корми, господарський, інвентар, </a:t>
            </a:r>
            <a:r>
              <a:rPr lang="uk-UA" sz="1300" b="1" dirty="0"/>
              <a:t>ін. майно господар. призначення)</a:t>
            </a:r>
          </a:p>
        </p:txBody>
      </p:sp>
      <p:sp>
        <p:nvSpPr>
          <p:cNvPr id="32" name="AutoShape 34"/>
          <p:cNvSpPr>
            <a:spLocks noChangeArrowheads="1"/>
          </p:cNvSpPr>
          <p:nvPr/>
        </p:nvSpPr>
        <p:spPr bwMode="auto">
          <a:xfrm>
            <a:off x="214282" y="3298282"/>
            <a:ext cx="7000924" cy="571504"/>
          </a:xfrm>
          <a:prstGeom prst="roundRect">
            <a:avLst>
              <a:gd name="adj" fmla="val 16667"/>
            </a:avLst>
          </a:prstGeom>
          <a:solidFill>
            <a:srgbClr val="EA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b"/>
          <a:lstStyle/>
          <a:p>
            <a:pPr marL="342900" indent="-342900" algn="just">
              <a:defRPr/>
            </a:pPr>
            <a:endParaRPr lang="uk-UA" sz="900" b="1" dirty="0">
              <a:solidFill>
                <a:schemeClr val="bg1"/>
              </a:solidFill>
            </a:endParaRPr>
          </a:p>
          <a:p>
            <a:pPr marL="342900" indent="-342900" algn="just">
              <a:defRPr/>
            </a:pPr>
            <a:r>
              <a:rPr lang="uk-UA" sz="2400" b="1" dirty="0">
                <a:solidFill>
                  <a:schemeClr val="bg1"/>
                </a:solidFill>
              </a:rPr>
              <a:t>Рухоме майно </a:t>
            </a:r>
            <a:r>
              <a:rPr lang="uk-UA" sz="1200" b="1" dirty="0">
                <a:solidFill>
                  <a:schemeClr val="bg1"/>
                </a:solidFill>
              </a:rPr>
              <a:t>(матеріальні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uk-UA" sz="1200" b="1" dirty="0">
                <a:solidFill>
                  <a:schemeClr val="bg1"/>
                </a:solidFill>
              </a:rPr>
              <a:t>об'єкти</a:t>
            </a:r>
            <a:r>
              <a:rPr lang="ru-RU" sz="1200" b="1" dirty="0">
                <a:solidFill>
                  <a:schemeClr val="bg1"/>
                </a:solidFill>
              </a:rPr>
              <a:t>, </a:t>
            </a:r>
            <a:r>
              <a:rPr lang="uk-UA" sz="1200" b="1" dirty="0">
                <a:solidFill>
                  <a:schemeClr val="bg1"/>
                </a:solidFill>
              </a:rPr>
              <a:t>які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uk-UA" sz="1200" b="1" dirty="0">
                <a:solidFill>
                  <a:schemeClr val="bg1"/>
                </a:solidFill>
              </a:rPr>
              <a:t>можуть</a:t>
            </a:r>
            <a:r>
              <a:rPr lang="ru-RU" sz="1200" b="1" dirty="0">
                <a:solidFill>
                  <a:schemeClr val="bg1"/>
                </a:solidFill>
              </a:rPr>
              <a:t> бути </a:t>
            </a:r>
            <a:r>
              <a:rPr lang="uk-UA" sz="1200" b="1" dirty="0">
                <a:solidFill>
                  <a:schemeClr val="bg1"/>
                </a:solidFill>
              </a:rPr>
              <a:t>переміщеними</a:t>
            </a:r>
            <a:r>
              <a:rPr lang="ru-RU" sz="1200" b="1" dirty="0">
                <a:solidFill>
                  <a:schemeClr val="bg1"/>
                </a:solidFill>
              </a:rPr>
              <a:t> без </a:t>
            </a:r>
            <a:r>
              <a:rPr lang="uk-UA" sz="1200" b="1" dirty="0">
                <a:solidFill>
                  <a:schemeClr val="bg1"/>
                </a:solidFill>
              </a:rPr>
              <a:t>заподіяння</a:t>
            </a:r>
          </a:p>
          <a:p>
            <a:pPr marL="342900" indent="-342900" algn="just">
              <a:defRPr/>
            </a:pP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uk-UA" sz="1200" b="1" dirty="0">
                <a:solidFill>
                  <a:schemeClr val="bg1"/>
                </a:solidFill>
              </a:rPr>
              <a:t>їм</a:t>
            </a:r>
            <a:r>
              <a:rPr lang="ru-RU" sz="1200" b="1" dirty="0">
                <a:solidFill>
                  <a:schemeClr val="bg1"/>
                </a:solidFill>
              </a:rPr>
              <a:t> </a:t>
            </a:r>
            <a:r>
              <a:rPr lang="uk-UA" sz="1200" b="1" dirty="0">
                <a:solidFill>
                  <a:schemeClr val="bg1"/>
                </a:solidFill>
              </a:rPr>
              <a:t>шкоди; майно, яке не є нерухомістю. Речі, які можна вільно переміщувати у просторі)</a:t>
            </a:r>
          </a:p>
        </p:txBody>
      </p:sp>
      <p:sp>
        <p:nvSpPr>
          <p:cNvPr id="33" name="Стрелка вниз 32"/>
          <p:cNvSpPr/>
          <p:nvPr/>
        </p:nvSpPr>
        <p:spPr bwMode="auto">
          <a:xfrm>
            <a:off x="6500826" y="3714752"/>
            <a:ext cx="571504" cy="714380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4822" name="Picture 6" descr="C:\Users\user\Desktop\тварини\34_foto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5" y="1912272"/>
            <a:ext cx="1857356" cy="1160848"/>
          </a:xfrm>
          <a:prstGeom prst="rect">
            <a:avLst/>
          </a:prstGeom>
          <a:noFill/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5" y="769263"/>
            <a:ext cx="1857355" cy="137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17" y="4984106"/>
            <a:ext cx="1285884" cy="96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6645" y="5819119"/>
            <a:ext cx="7874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2439" y="5841363"/>
            <a:ext cx="107156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86645" y="5198420"/>
            <a:ext cx="78578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C33682C-7F15-4D56-A5A7-2ABA44037570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60" y="-18485"/>
            <a:ext cx="8858280" cy="477690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БЛОК СТРАХУВАННЯ МАЙНА</a:t>
            </a:r>
            <a: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904435-1D23-4158-B808-60AF0CD60576}"/>
              </a:ext>
            </a:extLst>
          </p:cNvPr>
          <p:cNvSpPr txBox="1"/>
          <p:nvPr/>
        </p:nvSpPr>
        <p:spPr>
          <a:xfrm>
            <a:off x="1130471" y="427388"/>
            <a:ext cx="68558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Групами майна, що підлягають страхуванню, можуть бути: </a:t>
            </a:r>
            <a:endParaRPr lang="x-none" dirty="0"/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6DD4D0E1-A453-4148-844B-92361E8E6296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2DF88B90-6A08-4DB4-9320-30085C081404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3C941F86-BF22-47F9-AEFE-EA16DDE3152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4EF070A1-3916-4809-9F90-3247EB901FCC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B3AE2149-59E3-4548-8478-763D462290CC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39552" y="446443"/>
            <a:ext cx="8136904" cy="557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r>
              <a:rPr lang="uk-UA" b="1" dirty="0">
                <a:solidFill>
                  <a:srgbClr val="C00000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Розмір страхової суми </a:t>
            </a: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визначається за взаємною згодою між Страховиком і Страхувальником на момент укладання Договору страхування, та може становити від 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r>
              <a:rPr lang="uk-UA" sz="2000" b="1" dirty="0">
                <a:solidFill>
                  <a:srgbClr val="C00000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1 000,00 грн. до 2 500 000 000,00 грн.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endParaRPr lang="uk-UA" b="1" dirty="0">
              <a:solidFill>
                <a:prstClr val="black"/>
              </a:solidFill>
              <a:latin typeface="Arial" panose="020B0604020202020204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Страхова сума застрахованого майна встановлюється в розмірі, що не перевищує його ринкової вартості.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endParaRPr lang="uk-UA" b="1" dirty="0">
              <a:solidFill>
                <a:prstClr val="black"/>
              </a:solidFill>
              <a:latin typeface="Arial" panose="020B0604020202020204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r>
              <a:rPr lang="uk-UA" b="1" dirty="0">
                <a:solidFill>
                  <a:srgbClr val="C00000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Страхова сума може бути встановлена:</a:t>
            </a:r>
          </a:p>
          <a:p>
            <a:pPr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-180975" algn="l"/>
              </a:tabLst>
            </a:pPr>
            <a:endParaRPr lang="uk-UA" b="1" dirty="0">
              <a:solidFill>
                <a:prstClr val="black"/>
              </a:solidFill>
              <a:latin typeface="Arial" panose="020B0604020202020204" pitchFamily="34" charset="0"/>
              <a:ea typeface="Times New Roman" pitchFamily="18" charset="0"/>
              <a:cs typeface="Arial" pitchFamily="34" charset="0"/>
            </a:endParaRPr>
          </a:p>
          <a:p>
            <a:pPr marL="285750" indent="-28575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-180975" algn="l"/>
              </a:tabLst>
            </a:pP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у розмірі 100 відсотків ринкової вартості майна;</a:t>
            </a:r>
          </a:p>
          <a:p>
            <a:pPr marL="285750" indent="-28575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-180975" algn="l"/>
              </a:tabLst>
            </a:pP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у розмірі балансової вартості майна, тобто вартості згідно з бухгалтерською або іншою звітністю Страхувальника, якщо це прямо зазначено в заяві на страхування та в Договорі страхування;</a:t>
            </a:r>
          </a:p>
          <a:p>
            <a:pPr marL="285750" indent="-28575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-180975" algn="l"/>
              </a:tabLst>
            </a:pP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у розмірі певної частки від вартості майна (страхування в частці);</a:t>
            </a:r>
          </a:p>
          <a:p>
            <a:pPr marL="285750" indent="-28575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-180975" algn="l"/>
              </a:tabLst>
            </a:pP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на підставі експертної оцінки;</a:t>
            </a:r>
          </a:p>
          <a:p>
            <a:pPr marL="285750" indent="-285750" algn="just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tabLst>
                <a:tab pos="-180975" algn="l"/>
              </a:tabLst>
            </a:pPr>
            <a:r>
              <a:rPr lang="uk-UA" b="1" dirty="0">
                <a:solidFill>
                  <a:prstClr val="black"/>
                </a:solidFill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 межах визначеного ліміту відповідальності Страховика.</a:t>
            </a:r>
            <a:endParaRPr lang="uk-UA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67FBEBB-69B6-4263-B90F-EB9A6E28908F}"/>
              </a:ext>
            </a:extLst>
          </p:cNvPr>
          <p:cNvSpPr/>
          <p:nvPr/>
        </p:nvSpPr>
        <p:spPr>
          <a:xfrm>
            <a:off x="0" y="256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7323"/>
            <a:ext cx="8858280" cy="46157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БЛОК СТРАХУВАННЯ МАЙНА: </a:t>
            </a:r>
            <a: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Страхова сума</a:t>
            </a:r>
            <a:b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919A3B6B-4310-4F27-B2C1-77350F9DA17B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1C6AC0EA-C7C2-45CF-927A-DD711C9312A2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530D61E0-127E-40A6-9F07-2F1E2AF7D53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A15713E-83AB-43AC-A203-B0AE93CC3149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65EE4D3-2E24-4ADF-9B21-8C31B7EE83C0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17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42844" y="6000677"/>
            <a:ext cx="8929718" cy="422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5000"/>
              </a:lnSpc>
            </a:pPr>
            <a:r>
              <a:rPr lang="uk-UA" sz="1400" b="1" i="1" dirty="0">
                <a:solidFill>
                  <a:srgbClr val="C00000"/>
                </a:solidFill>
              </a:rPr>
              <a:t>* За базовими тарифами страхова сума рухомого майна не може перевищувати 50% від Загальної страхової суми за всіма групами майна. 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42844" y="695741"/>
            <a:ext cx="878687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uk-UA" sz="1500" b="1" i="0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Лімітом відповідальності Страховика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щодо виплати страхового відшкодування є величина, зазначена в Договорі, що не перевищує страхову суму (за групою застрахованого майна), й у межах якої Страховик зобов’язаний здійснити виплату страхового відшкодування при настанні страхового випадку. 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uk-UA" sz="1500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Договором встановлюються наступні ліміти відповідальності Страховика</a:t>
            </a:r>
            <a:r>
              <a:rPr kumimoji="0" lang="uk-UA" sz="15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15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5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внутрішнім та зовнішнім </a:t>
            </a:r>
            <a:r>
              <a:rPr kumimoji="0" lang="uk-UA" sz="15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оздобленням – </a:t>
            </a:r>
            <a:r>
              <a:rPr kumimoji="0" lang="uk-UA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30%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від страхової суми житлового будинку;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5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заскленими </a:t>
            </a:r>
            <a:r>
              <a:rPr kumimoji="0" lang="uk-UA" sz="15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вікнами, дверима  – 10%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від страхової суми житлового будинку;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5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внутрішнім та зовнішнім </a:t>
            </a:r>
            <a:r>
              <a:rPr kumimoji="0" lang="uk-UA" sz="15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обладнанням – 10%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від страхової суми житлового будинку;</a:t>
            </a: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500" b="0" i="1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kumimoji="0" lang="uk-UA" sz="1500" b="1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однією господарською будівлею або спорудою</a:t>
            </a:r>
            <a:r>
              <a:rPr kumimoji="0" lang="uk-UA" sz="1500" b="0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500" b="0" i="0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визначається шляхом </a:t>
            </a:r>
            <a:r>
              <a:rPr kumimoji="0" lang="uk-UA" sz="1500" b="1" i="1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ділення</a:t>
            </a:r>
            <a:r>
              <a:rPr kumimoji="0" lang="uk-UA" sz="1500" b="0" i="1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500" b="1" i="1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страхової суми за групою </a:t>
            </a:r>
            <a:r>
              <a:rPr kumimoji="0" lang="uk-UA" sz="1500" b="0" i="0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«Господарські будівлі та споруди» </a:t>
            </a:r>
            <a:r>
              <a:rPr kumimoji="0" lang="uk-UA" sz="1500" b="1" i="1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на кількість наявних у господарстві будівель та споруд, </a:t>
            </a:r>
            <a:r>
              <a:rPr kumimoji="0" lang="uk-UA" sz="1500" b="0" i="0" u="none" strike="noStrike" cap="none" normalizeH="0" baseline="0" dirty="0" bmk="_Ref21262603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наявних у господарстві будівель та споруд, щодо яких не зазначена окрема страхова сума в підпунктах Договору «Господарські будівлі та споруди, в тому числі»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500" b="0" i="1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</a:t>
            </a:r>
            <a:r>
              <a:rPr kumimoji="0" lang="uk-UA" sz="15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рухомим майном </a:t>
            </a:r>
            <a:r>
              <a:rPr kumimoji="0" lang="uk-UA" sz="15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за ризиком ПДТО,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максимальна сума страхового відшкодування за одним страховим випадком не може перевищувати </a:t>
            </a:r>
            <a:r>
              <a:rPr kumimoji="0" lang="uk-UA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100 000,00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гривень, але не більше страхової суми за даною групою майна.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endParaRPr kumimoji="0" lang="ru-RU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Якщо </a:t>
            </a:r>
            <a:r>
              <a:rPr kumimoji="0" lang="uk-UA" sz="15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«Майно приймається на страхування без огляду»,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початок дії страхового захисту за застрахованим майном настає з </a:t>
            </a:r>
            <a:r>
              <a:rPr kumimoji="0" lang="uk-UA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 (сьомого) дня </a:t>
            </a:r>
            <a:r>
              <a:rPr kumimoji="0" lang="uk-UA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сплати страхового платежу (першої частини страхового платежу) за Договором.</a:t>
            </a:r>
            <a:endParaRPr kumimoji="0" lang="uk-UA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67FBEBB-69B6-4263-B90F-EB9A6E28908F}"/>
              </a:ext>
            </a:extLst>
          </p:cNvPr>
          <p:cNvSpPr/>
          <p:nvPr/>
        </p:nvSpPr>
        <p:spPr>
          <a:xfrm>
            <a:off x="0" y="256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7323"/>
            <a:ext cx="8858280" cy="461577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БЛОК СТРАХУВАННЯ МАЙНА: </a:t>
            </a:r>
            <a: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Ліміти відповідальності</a:t>
            </a:r>
            <a:b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919A3B6B-4310-4F27-B2C1-77350F9DA17B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1C6AC0EA-C7C2-45CF-927A-DD711C9312A2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530D61E0-127E-40A6-9F07-2F1E2AF7D53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A15713E-83AB-43AC-A203-B0AE93CC3149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665EE4D3-2E24-4ADF-9B21-8C31B7EE83C0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 descr="http://pcnews.ru/thg-temp/7k500-070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928934"/>
            <a:ext cx="1285884" cy="1004528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857628"/>
            <a:ext cx="928694" cy="129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 descr="Кликните для получения расширенной информации о картинке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699143"/>
            <a:ext cx="1290638" cy="11430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14546" y="699143"/>
            <a:ext cx="6605926" cy="5428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Страхуванню не підлягають</a:t>
            </a:r>
            <a:r>
              <a:rPr lang="uk-UA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1.Будівлі, приміщення  та споруди (інше майно в них) в аварійному стані;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2. Готівка. Цінні папери. Коштовні метали і дорогоцінне каміння;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3. Бухгалтерські і ділові книги. Рукописи, плани, схеми, креслення;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4. Зброя і набої. Сильнодіючі отрути, отруйні та їдкі речовини;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5. Слайди та фотознімки;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6. Домашні тварини. Кімнатні рослини, насадження, саджанці;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7. Колекції, картини, унікальні, твори мистецтва, антикварні речі;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8. Продукти харчування. Носильні речі (одяг, білизна, взуття);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9. Зразки, моделі, виставкові екземпляри;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10. Інформація на носіях комп'ютерних і подібних систем;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11. Предмети релігійного культу;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12. Вітрини, вітражі, дзеркала (нестандартних розмірів (більше 2 м</a:t>
            </a:r>
            <a:r>
              <a:rPr lang="uk-UA" sz="1600" b="1" baseline="30000" dirty="0"/>
              <a:t>2</a:t>
            </a:r>
            <a:r>
              <a:rPr lang="uk-UA" sz="1600" b="1" dirty="0"/>
              <a:t>) скляні та дзеркальні стіни та дахи), рекламні вивіски і щити;</a:t>
            </a:r>
          </a:p>
          <a:p>
            <a:pPr algn="just">
              <a:lnSpc>
                <a:spcPct val="12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600" b="1" dirty="0"/>
              <a:t>13. Майно, відносно якого у представника Страховика є вагомі сумніви щодо походження або вартості.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842152"/>
            <a:ext cx="1399514" cy="139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 descr="http://img0.liveinternet.ru/images/attach/b/3/10/432/10432562_042344_3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709260"/>
            <a:ext cx="1214446" cy="1214446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2060" name="Picture 12" descr="http://www.aerston.ru/i/items/1375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929066"/>
            <a:ext cx="1214413" cy="924099"/>
          </a:xfrm>
          <a:prstGeom prst="rect">
            <a:avLst/>
          </a:prstGeom>
          <a:noFill/>
        </p:spPr>
      </p:pic>
      <p:pic>
        <p:nvPicPr>
          <p:cNvPr id="12" name="Picture 2" descr="Кликните для получения расширенной информации о картинке.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786322"/>
            <a:ext cx="1219200" cy="561975"/>
          </a:xfrm>
          <a:prstGeom prst="rect">
            <a:avLst/>
          </a:prstGeom>
          <a:noFill/>
        </p:spPr>
      </p:pic>
      <p:pic>
        <p:nvPicPr>
          <p:cNvPr id="13" name="Picture 4" descr="Кликните для получения расширенной информации о картинке.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4414" y="5143512"/>
            <a:ext cx="928694" cy="1292097"/>
          </a:xfrm>
          <a:prstGeom prst="rect">
            <a:avLst/>
          </a:prstGeom>
          <a:noFill/>
        </p:spPr>
      </p:pic>
      <p:pic>
        <p:nvPicPr>
          <p:cNvPr id="14" name="Picture 8" descr="Кликните для получения расширенной информации о картинке.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2976" y="1923706"/>
            <a:ext cx="1000132" cy="1005228"/>
          </a:xfrm>
          <a:prstGeom prst="rect">
            <a:avLst/>
          </a:prstGeom>
          <a:noFill/>
        </p:spPr>
      </p:pic>
      <p:pic>
        <p:nvPicPr>
          <p:cNvPr id="2063" name="Picture 15" descr="http://mirtesen.ru/images/upload/020582848384/big.jpe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20" y="2786058"/>
            <a:ext cx="714380" cy="1056776"/>
          </a:xfrm>
          <a:prstGeom prst="rect">
            <a:avLst/>
          </a:prstGeom>
          <a:noFill/>
          <a:scene3d>
            <a:camera prst="orthographicFront">
              <a:rot lat="0" lon="0" rev="18900000"/>
            </a:camera>
            <a:lightRig rig="threePt" dir="t"/>
          </a:scene3d>
        </p:spPr>
      </p:pic>
      <p:pic>
        <p:nvPicPr>
          <p:cNvPr id="2065" name="Picture 17" descr="http://agrovision.ru/wp-content/uploads/2009/09/%D0%BF%D1%80%D0%BE%D0%B4%D1%83%D0%BA%D1%82%D1%8B-%D0%BF%D0%B8%D1%82%D0%B0%D0%BD%D0%B8%D1%8F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5357826"/>
            <a:ext cx="1214413" cy="1059709"/>
          </a:xfrm>
          <a:prstGeom prst="rect">
            <a:avLst/>
          </a:prstGeom>
          <a:noFill/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AD57A7-F95C-4B38-97FB-68A3A09F46F0}"/>
              </a:ext>
            </a:extLst>
          </p:cNvPr>
          <p:cNvSpPr/>
          <p:nvPr/>
        </p:nvSpPr>
        <p:spPr>
          <a:xfrm>
            <a:off x="0" y="-24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50001" y="86207"/>
            <a:ext cx="8643998" cy="46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uk-UA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uk-UA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uk-UA" sz="3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 БЛОК СТРАХУВАННЯ МАЙНА</a:t>
            </a:r>
            <a:r>
              <a:rPr lang="uk-UA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</a:t>
            </a:r>
            <a:r>
              <a:rPr kumimoji="0" lang="uk-UA" sz="2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Обмеження страхування </a:t>
            </a:r>
            <a:br>
              <a:rPr kumimoji="0" lang="uk-UA" sz="25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uk-UA" sz="2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3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B1F20491-C03D-411C-84D1-A5EAC3C90216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B63C8F4E-81F5-4155-ACA9-8A40C8CBCDCD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DE2BC962-0904-43F0-8F53-B1BCCE1B43A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D5365051-4ED9-4A7F-81BE-3EC4049F3B0C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C5C099A3-F77D-49D2-95E2-7946C3B7B621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3149</TotalTime>
  <Words>2444</Words>
  <Application>Microsoft Office PowerPoint</Application>
  <PresentationFormat>Екран (4:3)</PresentationFormat>
  <Paragraphs>248</Paragraphs>
  <Slides>17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Презентація PowerPoint</vt:lpstr>
      <vt:lpstr>Зміст презентації Програми Садиба</vt:lpstr>
      <vt:lpstr>Презентація PowerPoint</vt:lpstr>
      <vt:lpstr>Страхувальник (Вигодонабувач)</vt:lpstr>
      <vt:lpstr>Що підлягає страхуванню? 2 БЛОКИ страхування</vt:lpstr>
      <vt:lpstr>І БЛОК СТРАХУВАННЯ МАЙНА  </vt:lpstr>
      <vt:lpstr>   І БЛОК СТРАХУВАННЯ МАЙНА: Страхова сума   </vt:lpstr>
      <vt:lpstr>   І БЛОК СТРАХУВАННЯ МАЙНА: Ліміти відповідальності   </vt:lpstr>
      <vt:lpstr>Презентація PowerPoint</vt:lpstr>
      <vt:lpstr>І БЛОК СТРАХУВАННЯ МАЙНА: Перелік страхових ризиків та випадків</vt:lpstr>
      <vt:lpstr>І БЛОК СТРАХУВАННЯ МАЙНА:  Базові умови страхування</vt:lpstr>
      <vt:lpstr>ІІ БЛОК :СТРАХУВАННЯ ВІДПОВІДАЛЬНОСТІ</vt:lpstr>
      <vt:lpstr>ІІ БЛОК :СТРАХУВАННЯ ВІДПОВІДАЛЬНОСТІ</vt:lpstr>
      <vt:lpstr>ІІ БЛОК :СТРАХУВАННЯ ВІДПОВІДАЛЬНОСТІ</vt:lpstr>
      <vt:lpstr>ІІ БЛОК :СТРАХУВАННЯ ВІДПОВІДАЛЬНОСТІ</vt:lpstr>
      <vt:lpstr>Переваги страхування в «BBS Insurance»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Kizenko</dc:creator>
  <cp:lastModifiedBy>Admin</cp:lastModifiedBy>
  <cp:revision>344</cp:revision>
  <dcterms:created xsi:type="dcterms:W3CDTF">2010-01-21T14:59:41Z</dcterms:created>
  <dcterms:modified xsi:type="dcterms:W3CDTF">2025-09-26T09:26:12Z</dcterms:modified>
</cp:coreProperties>
</file>